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81" r:id="rId2"/>
    <p:sldId id="2309" r:id="rId3"/>
    <p:sldId id="1998" r:id="rId4"/>
    <p:sldId id="2310" r:id="rId5"/>
    <p:sldId id="2014" r:id="rId6"/>
    <p:sldId id="2291" r:id="rId7"/>
    <p:sldId id="2043" r:id="rId8"/>
    <p:sldId id="2032" r:id="rId9"/>
    <p:sldId id="2050" r:id="rId10"/>
    <p:sldId id="2039" r:id="rId11"/>
    <p:sldId id="1914" r:id="rId12"/>
  </p:sldIdLst>
  <p:sldSz cx="9144000" cy="6858000" type="screen4x3"/>
  <p:notesSz cx="6865938"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4B90D0-1799-4D2B-92CA-FD6A8DDB8E49}">
          <p14:sldIdLst>
            <p14:sldId id="281"/>
            <p14:sldId id="2309"/>
            <p14:sldId id="1998"/>
            <p14:sldId id="2310"/>
            <p14:sldId id="2014"/>
            <p14:sldId id="2291"/>
            <p14:sldId id="2043"/>
            <p14:sldId id="2032"/>
            <p14:sldId id="2050"/>
            <p14:sldId id="2039"/>
            <p14:sldId id="191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49" userDrawn="1">
          <p15:clr>
            <a:srgbClr val="A4A3A4"/>
          </p15:clr>
        </p15:guide>
        <p15:guide id="2" pos="216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1D9E9"/>
    <a:srgbClr val="AE2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41" autoAdjust="0"/>
    <p:restoredTop sz="66727" autoAdjust="0"/>
  </p:normalViewPr>
  <p:slideViewPr>
    <p:cSldViewPr>
      <p:cViewPr varScale="1">
        <p:scale>
          <a:sx n="92" d="100"/>
          <a:sy n="92" d="100"/>
        </p:scale>
        <p:origin x="1056" y="90"/>
      </p:cViewPr>
      <p:guideLst>
        <p:guide orient="horz" pos="2160"/>
        <p:guide pos="2880"/>
      </p:guideLst>
    </p:cSldViewPr>
  </p:slideViewPr>
  <p:outlineViewPr>
    <p:cViewPr>
      <p:scale>
        <a:sx n="33" d="100"/>
        <a:sy n="33" d="100"/>
      </p:scale>
      <p:origin x="0" y="-80394"/>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2" d="100"/>
          <a:sy n="52" d="100"/>
        </p:scale>
        <p:origin x="2934" y="42"/>
      </p:cViewPr>
      <p:guideLst>
        <p:guide orient="horz" pos="3149"/>
        <p:guide pos="216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5240" cy="499903"/>
          </a:xfrm>
          <a:prstGeom prst="rect">
            <a:avLst/>
          </a:prstGeom>
        </p:spPr>
        <p:txBody>
          <a:bodyPr vert="horz" lIns="92190" tIns="46095" rIns="92190" bIns="46095" rtlCol="0"/>
          <a:lstStyle>
            <a:lvl1pPr algn="l">
              <a:defRPr sz="1200"/>
            </a:lvl1pPr>
          </a:lstStyle>
          <a:p>
            <a:endParaRPr lang="en-US" dirty="0"/>
          </a:p>
        </p:txBody>
      </p:sp>
      <p:sp>
        <p:nvSpPr>
          <p:cNvPr id="3" name="Date Placeholder 2"/>
          <p:cNvSpPr>
            <a:spLocks noGrp="1"/>
          </p:cNvSpPr>
          <p:nvPr>
            <p:ph type="dt" sz="quarter" idx="1"/>
          </p:nvPr>
        </p:nvSpPr>
        <p:spPr>
          <a:xfrm>
            <a:off x="3889110" y="1"/>
            <a:ext cx="2975240" cy="499903"/>
          </a:xfrm>
          <a:prstGeom prst="rect">
            <a:avLst/>
          </a:prstGeom>
        </p:spPr>
        <p:txBody>
          <a:bodyPr vert="horz" lIns="92190" tIns="46095" rIns="92190" bIns="46095" rtlCol="0"/>
          <a:lstStyle>
            <a:lvl1pPr algn="r">
              <a:defRPr sz="1200"/>
            </a:lvl1pPr>
          </a:lstStyle>
          <a:p>
            <a:fld id="{99F5F5E3-F0C5-4B4D-B04D-F9B64FDE45B6}" type="datetimeFigureOut">
              <a:rPr lang="en-US" smtClean="0"/>
              <a:pPr/>
              <a:t>2/5/2021</a:t>
            </a:fld>
            <a:endParaRPr lang="en-US" dirty="0"/>
          </a:p>
        </p:txBody>
      </p:sp>
      <p:sp>
        <p:nvSpPr>
          <p:cNvPr id="4" name="Footer Placeholder 3"/>
          <p:cNvSpPr>
            <a:spLocks noGrp="1"/>
          </p:cNvSpPr>
          <p:nvPr>
            <p:ph type="ftr" sz="quarter" idx="2"/>
          </p:nvPr>
        </p:nvSpPr>
        <p:spPr>
          <a:xfrm>
            <a:off x="0" y="9496437"/>
            <a:ext cx="2975240" cy="499903"/>
          </a:xfrm>
          <a:prstGeom prst="rect">
            <a:avLst/>
          </a:prstGeom>
        </p:spPr>
        <p:txBody>
          <a:bodyPr vert="horz" lIns="92190" tIns="46095" rIns="92190" bIns="4609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9110" y="9496437"/>
            <a:ext cx="2975240" cy="499903"/>
          </a:xfrm>
          <a:prstGeom prst="rect">
            <a:avLst/>
          </a:prstGeom>
        </p:spPr>
        <p:txBody>
          <a:bodyPr vert="horz" lIns="92190" tIns="46095" rIns="92190" bIns="46095" rtlCol="0" anchor="b"/>
          <a:lstStyle>
            <a:lvl1pPr algn="r">
              <a:defRPr sz="1200"/>
            </a:lvl1pPr>
          </a:lstStyle>
          <a:p>
            <a:fld id="{898C0AC5-A103-4C04-941B-C9FFCEFE2B13}" type="slidenum">
              <a:rPr lang="en-US" smtClean="0"/>
              <a:pPr/>
              <a:t>‹#›</a:t>
            </a:fld>
            <a:endParaRPr lang="en-US" dirty="0"/>
          </a:p>
        </p:txBody>
      </p:sp>
    </p:spTree>
    <p:extLst>
      <p:ext uri="{BB962C8B-B14F-4D97-AF65-F5344CB8AC3E}">
        <p14:creationId xmlns:p14="http://schemas.microsoft.com/office/powerpoint/2010/main" val="1995356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501640"/>
          </a:xfrm>
          <a:prstGeom prst="rect">
            <a:avLst/>
          </a:prstGeom>
        </p:spPr>
        <p:txBody>
          <a:bodyPr vert="horz" lIns="92190" tIns="46095" rIns="92190" bIns="46095" rtlCol="0"/>
          <a:lstStyle>
            <a:lvl1pPr algn="l">
              <a:defRPr sz="1200"/>
            </a:lvl1pPr>
          </a:lstStyle>
          <a:p>
            <a:endParaRPr lang="en-IN" dirty="0"/>
          </a:p>
        </p:txBody>
      </p:sp>
      <p:sp>
        <p:nvSpPr>
          <p:cNvPr id="3" name="Date Placeholder 2"/>
          <p:cNvSpPr>
            <a:spLocks noGrp="1"/>
          </p:cNvSpPr>
          <p:nvPr>
            <p:ph type="dt" idx="1"/>
          </p:nvPr>
        </p:nvSpPr>
        <p:spPr>
          <a:xfrm>
            <a:off x="3889110" y="0"/>
            <a:ext cx="2975240" cy="501640"/>
          </a:xfrm>
          <a:prstGeom prst="rect">
            <a:avLst/>
          </a:prstGeom>
        </p:spPr>
        <p:txBody>
          <a:bodyPr vert="horz" lIns="92190" tIns="46095" rIns="92190" bIns="46095" rtlCol="0"/>
          <a:lstStyle>
            <a:lvl1pPr algn="r">
              <a:defRPr sz="1200"/>
            </a:lvl1pPr>
          </a:lstStyle>
          <a:p>
            <a:fld id="{36002C64-D7B7-47BE-9034-ADD5AE5420C3}" type="datetimeFigureOut">
              <a:rPr lang="en-IN" smtClean="0"/>
              <a:pPr/>
              <a:t>05-02-2021</a:t>
            </a:fld>
            <a:endParaRPr lang="en-IN" dirty="0"/>
          </a:p>
        </p:txBody>
      </p:sp>
      <p:sp>
        <p:nvSpPr>
          <p:cNvPr id="4" name="Slide Image Placeholder 3"/>
          <p:cNvSpPr>
            <a:spLocks noGrp="1" noRot="1" noChangeAspect="1"/>
          </p:cNvSpPr>
          <p:nvPr>
            <p:ph type="sldImg" idx="2"/>
          </p:nvPr>
        </p:nvSpPr>
        <p:spPr>
          <a:xfrm>
            <a:off x="1184275" y="1250950"/>
            <a:ext cx="4497388" cy="3371850"/>
          </a:xfrm>
          <a:prstGeom prst="rect">
            <a:avLst/>
          </a:prstGeom>
          <a:noFill/>
          <a:ln w="12700">
            <a:solidFill>
              <a:prstClr val="black"/>
            </a:solidFill>
          </a:ln>
        </p:spPr>
        <p:txBody>
          <a:bodyPr vert="horz" lIns="92190" tIns="46095" rIns="92190" bIns="46095" rtlCol="0" anchor="ctr"/>
          <a:lstStyle/>
          <a:p>
            <a:endParaRPr lang="en-IN" dirty="0"/>
          </a:p>
        </p:txBody>
      </p:sp>
      <p:sp>
        <p:nvSpPr>
          <p:cNvPr id="5" name="Notes Placeholder 4"/>
          <p:cNvSpPr>
            <a:spLocks noGrp="1"/>
          </p:cNvSpPr>
          <p:nvPr>
            <p:ph type="body" sz="quarter" idx="3"/>
          </p:nvPr>
        </p:nvSpPr>
        <p:spPr>
          <a:xfrm>
            <a:off x="686595" y="4811574"/>
            <a:ext cx="5492750" cy="3936742"/>
          </a:xfrm>
          <a:prstGeom prst="rect">
            <a:avLst/>
          </a:prstGeom>
        </p:spPr>
        <p:txBody>
          <a:bodyPr vert="horz" lIns="92190" tIns="46095" rIns="92190" bIns="4609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96436"/>
            <a:ext cx="2975240" cy="501639"/>
          </a:xfrm>
          <a:prstGeom prst="rect">
            <a:avLst/>
          </a:prstGeom>
        </p:spPr>
        <p:txBody>
          <a:bodyPr vert="horz" lIns="92190" tIns="46095" rIns="92190" bIns="46095"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9110" y="9496436"/>
            <a:ext cx="2975240" cy="501639"/>
          </a:xfrm>
          <a:prstGeom prst="rect">
            <a:avLst/>
          </a:prstGeom>
        </p:spPr>
        <p:txBody>
          <a:bodyPr vert="horz" lIns="92190" tIns="46095" rIns="92190" bIns="46095" rtlCol="0" anchor="b"/>
          <a:lstStyle>
            <a:lvl1pPr algn="r">
              <a:defRPr sz="1200"/>
            </a:lvl1pPr>
          </a:lstStyle>
          <a:p>
            <a:fld id="{E65A3643-3A86-4A57-AD76-387B53845831}" type="slidenum">
              <a:rPr lang="en-IN" smtClean="0"/>
              <a:pPr/>
              <a:t>‹#›</a:t>
            </a:fld>
            <a:endParaRPr lang="en-IN" dirty="0"/>
          </a:p>
        </p:txBody>
      </p:sp>
    </p:spTree>
    <p:extLst>
      <p:ext uri="{BB962C8B-B14F-4D97-AF65-F5344CB8AC3E}">
        <p14:creationId xmlns:p14="http://schemas.microsoft.com/office/powerpoint/2010/main" val="297801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1250950"/>
            <a:ext cx="4497388" cy="3371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5A3643-3A86-4A57-AD76-387B53845831}" type="slidenum">
              <a:rPr lang="en-IN" smtClean="0"/>
              <a:pPr/>
              <a:t>1</a:t>
            </a:fld>
            <a:endParaRPr lang="en-IN" dirty="0"/>
          </a:p>
        </p:txBody>
      </p:sp>
    </p:spTree>
    <p:extLst>
      <p:ext uri="{BB962C8B-B14F-4D97-AF65-F5344CB8AC3E}">
        <p14:creationId xmlns:p14="http://schemas.microsoft.com/office/powerpoint/2010/main" val="2556753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0" y="2209800"/>
            <a:ext cx="9144000" cy="1295400"/>
          </a:xfrm>
          <a:prstGeom prst="rect">
            <a:avLst/>
          </a:pr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path path="circle">
              <a:fillToRect l="50000" t="50000" r="50000" b="50000"/>
            </a:path>
            <a:tileRect/>
          </a:gradFill>
          <a:effectLst>
            <a:glow rad="101600">
              <a:schemeClr val="tx2">
                <a:lumMod val="60000"/>
                <a:lumOff val="40000"/>
                <a:alpha val="6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3200" b="1" i="0" u="none" strike="noStrike" kern="1200" baseline="0" dirty="0">
                <a:solidFill>
                  <a:schemeClr val="lt1"/>
                </a:solidFill>
                <a:latin typeface="+mn-lt"/>
                <a:ea typeface="+mn-ea"/>
                <a:cs typeface="+mn-cs"/>
              </a:rPr>
              <a:t>An Analysis of Union Budget 2021-22</a:t>
            </a:r>
          </a:p>
          <a:p>
            <a:pPr marL="0" marR="0" indent="0" algn="ctr" defTabSz="914400" rtl="0" eaLnBrk="1" fontAlgn="auto" latinLnBrk="0" hangingPunct="1">
              <a:lnSpc>
                <a:spcPct val="100000"/>
              </a:lnSpc>
              <a:spcBef>
                <a:spcPts val="0"/>
              </a:spcBef>
              <a:spcAft>
                <a:spcPts val="0"/>
              </a:spcAft>
              <a:buClrTx/>
              <a:buSzTx/>
              <a:buFontTx/>
              <a:buNone/>
              <a:tabLst/>
              <a:defRPr/>
            </a:pPr>
            <a:r>
              <a:rPr lang="en-IN" sz="3200" b="1" i="1" u="sng" strike="noStrike" kern="1200" baseline="0" dirty="0">
                <a:solidFill>
                  <a:schemeClr val="lt1"/>
                </a:solidFill>
                <a:latin typeface="+mn-lt"/>
                <a:ea typeface="+mn-ea"/>
                <a:cs typeface="+mn-cs"/>
              </a:rPr>
              <a:t>An Economist’s Perspective</a:t>
            </a:r>
          </a:p>
        </p:txBody>
      </p:sp>
      <p:sp>
        <p:nvSpPr>
          <p:cNvPr id="16" name="Rectangle 15"/>
          <p:cNvSpPr/>
          <p:nvPr userDrawn="1"/>
        </p:nvSpPr>
        <p:spPr>
          <a:xfrm>
            <a:off x="0" y="6448822"/>
            <a:ext cx="9144000" cy="409178"/>
          </a:xfrm>
          <a:prstGeom prst="rect">
            <a:avLst/>
          </a:pr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898237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457200"/>
          </a:xfrm>
        </p:spPr>
        <p:txBody>
          <a:bodyPr>
            <a:normAutofit/>
          </a:bodyPr>
          <a:lstStyle>
            <a:lvl1pPr algn="l">
              <a:defRPr sz="2000" b="1">
                <a:solidFill>
                  <a:srgbClr val="0000FF"/>
                </a:solidFill>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304800" y="914400"/>
            <a:ext cx="8610600" cy="5257800"/>
          </a:xfrm>
        </p:spPr>
        <p:txBody>
          <a:bodyPr>
            <a:normAutofit/>
          </a:bodyPr>
          <a:lstStyle>
            <a:lvl1pPr marL="342900" indent="-342900">
              <a:buClr>
                <a:schemeClr val="accent4">
                  <a:lumMod val="75000"/>
                </a:schemeClr>
              </a:buClr>
              <a:buSzPct val="75000"/>
              <a:buFont typeface="Wingdings" pitchFamily="2" charset="2"/>
              <a:buChar char="q"/>
              <a:defRPr sz="1800" b="1">
                <a:latin typeface="Arial" pitchFamily="34" charset="0"/>
                <a:cs typeface="Arial" pitchFamily="34" charset="0"/>
              </a:defRPr>
            </a:lvl1pPr>
            <a:lvl2pPr marL="742950" indent="-285750">
              <a:buClr>
                <a:schemeClr val="accent1">
                  <a:lumMod val="75000"/>
                </a:schemeClr>
              </a:buClr>
              <a:buSzPct val="150000"/>
              <a:buFont typeface="Arial" pitchFamily="34" charset="0"/>
              <a:buChar char="•"/>
              <a:defRPr sz="1600">
                <a:latin typeface="Arial" pitchFamily="34" charset="0"/>
                <a:cs typeface="Arial" pitchFamily="34" charset="0"/>
              </a:defRPr>
            </a:lvl2pPr>
            <a:lvl3pPr marL="1143000" indent="-228600">
              <a:buClr>
                <a:schemeClr val="accent4">
                  <a:lumMod val="75000"/>
                </a:schemeClr>
              </a:buClr>
              <a:buFont typeface="Arial" pitchFamily="34" charset="0"/>
              <a:buChar char="–"/>
              <a:defRPr sz="1400">
                <a:latin typeface="Arial" pitchFamily="34" charset="0"/>
                <a:cs typeface="Arial" pitchFamily="34" charset="0"/>
              </a:defRPr>
            </a:lvl3pPr>
            <a:lvl4pPr marL="1371600" indent="0">
              <a:buNone/>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9" name="Line 115"/>
          <p:cNvSpPr>
            <a:spLocks noChangeShapeType="1"/>
          </p:cNvSpPr>
          <p:nvPr userDrawn="1"/>
        </p:nvSpPr>
        <p:spPr bwMode="auto">
          <a:xfrm flipH="1">
            <a:off x="0" y="609600"/>
            <a:ext cx="9144000" cy="0"/>
          </a:xfrm>
          <a:prstGeom prst="line">
            <a:avLst/>
          </a:prstGeom>
          <a:noFill/>
          <a:ln w="28575">
            <a:solidFill>
              <a:schemeClr val="tx2">
                <a:lumMod val="60000"/>
                <a:lumOff val="40000"/>
              </a:schemeClr>
            </a:solidFill>
            <a:round/>
            <a:headEnd/>
            <a:tailEnd/>
          </a:ln>
          <a:effectLst>
            <a:glow rad="63500">
              <a:schemeClr val="accent1">
                <a:satMod val="175000"/>
                <a:alpha val="40000"/>
              </a:schemeClr>
            </a:glow>
          </a:effectLst>
          <a:extLst>
            <a:ext uri="{909E8E84-426E-40DD-AFC4-6F175D3DCCD1}">
              <a14:hiddenFill xmlns:a14="http://schemas.microsoft.com/office/drawing/2010/main">
                <a:noFill/>
              </a14:hiddenFill>
            </a:ext>
          </a:extLst>
        </p:spPr>
        <p:txBody>
          <a:bodyPr/>
          <a:lstStyle/>
          <a:p>
            <a:endParaRPr lang="en-US" sz="1800" dirty="0">
              <a:solidFill>
                <a:srgbClr val="000000"/>
              </a:solidFill>
              <a:latin typeface="Arial" charset="0"/>
              <a:cs typeface="Arial" charset="0"/>
            </a:endParaRPr>
          </a:p>
        </p:txBody>
      </p:sp>
      <p:sp>
        <p:nvSpPr>
          <p:cNvPr id="7" name="Rectangle 6"/>
          <p:cNvSpPr/>
          <p:nvPr userDrawn="1"/>
        </p:nvSpPr>
        <p:spPr>
          <a:xfrm>
            <a:off x="0" y="6400800"/>
            <a:ext cx="9144000" cy="457200"/>
          </a:xfrm>
          <a:prstGeom prst="rect">
            <a:avLst/>
          </a:prstGeom>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6" name="TextBox 15"/>
          <p:cNvSpPr txBox="1"/>
          <p:nvPr userDrawn="1"/>
        </p:nvSpPr>
        <p:spPr>
          <a:xfrm>
            <a:off x="8305800" y="6400800"/>
            <a:ext cx="838200" cy="369332"/>
          </a:xfrm>
          <a:prstGeom prst="rect">
            <a:avLst/>
          </a:prstGeom>
          <a:noFill/>
        </p:spPr>
        <p:txBody>
          <a:bodyPr wrap="square" rtlCol="0">
            <a:spAutoFit/>
          </a:bodyPr>
          <a:lstStyle/>
          <a:p>
            <a:pPr algn="ctr"/>
            <a:fld id="{A6A7DDFE-2D55-4084-A4FF-6D3081C46721}" type="slidenum">
              <a:rPr lang="en-US" sz="1800" b="0" smtClean="0">
                <a:solidFill>
                  <a:schemeClr val="tx1"/>
                </a:solidFill>
                <a:latin typeface="Arial" pitchFamily="34" charset="0"/>
                <a:cs typeface="Arial" pitchFamily="34" charset="0"/>
              </a:rPr>
              <a:pPr algn="ctr"/>
              <a:t>‹#›</a:t>
            </a:fld>
            <a:endParaRPr lang="en-US" sz="1800" b="0" dirty="0">
              <a:solidFill>
                <a:schemeClr val="tx1"/>
              </a:solidFill>
              <a:latin typeface="Arial" pitchFamily="34" charset="0"/>
              <a:cs typeface="Arial" pitchFamily="34" charset="0"/>
            </a:endParaRPr>
          </a:p>
        </p:txBody>
      </p:sp>
      <p:sp>
        <p:nvSpPr>
          <p:cNvPr id="4" name="Rounded Rectangle 3"/>
          <p:cNvSpPr/>
          <p:nvPr userDrawn="1"/>
        </p:nvSpPr>
        <p:spPr>
          <a:xfrm>
            <a:off x="2514600" y="6400800"/>
            <a:ext cx="3810000" cy="369332"/>
          </a:xfrm>
          <a:prstGeom prst="roundRect">
            <a:avLst/>
          </a:prstGeom>
          <a:noFill/>
          <a:ln w="28575"/>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0" dirty="0">
                <a:solidFill>
                  <a:srgbClr val="0000FF"/>
                </a:solidFill>
                <a:latin typeface="Cataneo BT" panose="03020802040502060804" pitchFamily="66" charset="0"/>
              </a:rPr>
              <a:t>Economic Research Department</a:t>
            </a:r>
          </a:p>
        </p:txBody>
      </p:sp>
      <p:cxnSp>
        <p:nvCxnSpPr>
          <p:cNvPr id="6" name="Straight Connector 5"/>
          <p:cNvCxnSpPr>
            <a:stCxn id="7" idx="1"/>
            <a:endCxn id="4" idx="1"/>
          </p:cNvCxnSpPr>
          <p:nvPr userDrawn="1"/>
        </p:nvCxnSpPr>
        <p:spPr>
          <a:xfrm flipV="1">
            <a:off x="0" y="6585466"/>
            <a:ext cx="2514600" cy="43934"/>
          </a:xfrm>
          <a:prstGeom prst="line">
            <a:avLst/>
          </a:prstGeom>
          <a:ln w="28575"/>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6324600" y="6585466"/>
            <a:ext cx="1981200" cy="0"/>
          </a:xfrm>
          <a:prstGeom prst="line">
            <a:avLst/>
          </a:prstGeom>
          <a:ln w="28575"/>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pic>
        <p:nvPicPr>
          <p:cNvPr id="11" name="Picture 2" descr="SBI_logo_CMYK_forprint_only-0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8949" t="21312" r="4424" b="23430"/>
          <a:stretch>
            <a:fillRect/>
          </a:stretch>
        </p:blipFill>
        <p:spPr bwMode="auto">
          <a:xfrm>
            <a:off x="7848600" y="56243"/>
            <a:ext cx="1219200" cy="495905"/>
          </a:xfrm>
          <a:prstGeom prst="rect">
            <a:avLst/>
          </a:prstGeom>
          <a:noFill/>
          <a:ln>
            <a:noFill/>
          </a:ln>
          <a:effectLst/>
          <a:extLst>
            <a:ext uri="{909E8E84-426E-40DD-AFC4-6F175D3DCCD1}">
              <a14:hiddenFill xmlns:a14="http://schemas.microsoft.com/office/drawing/2010/main">
                <a:solidFill>
                  <a:srgbClr val="336666"/>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4383469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FE2028-B04A-435B-85E3-E0BB4DB19D4E}" type="slidenum">
              <a:rPr lang="en-US" smtClean="0"/>
              <a:pPr/>
              <a:t>‹#›</a:t>
            </a:fld>
            <a:endParaRPr lang="en-US" dirty="0"/>
          </a:p>
        </p:txBody>
      </p:sp>
    </p:spTree>
    <p:extLst>
      <p:ext uri="{BB962C8B-B14F-4D97-AF65-F5344CB8AC3E}">
        <p14:creationId xmlns:p14="http://schemas.microsoft.com/office/powerpoint/2010/main" val="2031381015"/>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5562600"/>
            <a:ext cx="7391400" cy="400110"/>
          </a:xfrm>
          <a:prstGeom prst="rect">
            <a:avLst/>
          </a:prstGeom>
          <a:noFill/>
        </p:spPr>
        <p:txBody>
          <a:bodyPr wrap="square" rtlCol="0">
            <a:spAutoFit/>
          </a:bodyPr>
          <a:lstStyle/>
          <a:p>
            <a:pPr algn="ctr"/>
            <a:r>
              <a:rPr lang="en-US" sz="2000" b="1" dirty="0">
                <a:solidFill>
                  <a:srgbClr val="0000FF"/>
                </a:solidFill>
                <a:latin typeface="Bookman Old Style" pitchFamily="18" charset="0"/>
              </a:rPr>
              <a:t>February 03, 2021</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8" y="-3175"/>
            <a:ext cx="9142412" cy="1679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pic>
      <p:sp>
        <p:nvSpPr>
          <p:cNvPr id="5" name="TextBox 4"/>
          <p:cNvSpPr txBox="1"/>
          <p:nvPr/>
        </p:nvSpPr>
        <p:spPr>
          <a:xfrm>
            <a:off x="952500" y="3886200"/>
            <a:ext cx="6858000" cy="1569660"/>
          </a:xfrm>
          <a:prstGeom prst="rect">
            <a:avLst/>
          </a:prstGeom>
          <a:noFill/>
        </p:spPr>
        <p:txBody>
          <a:bodyPr wrap="square" rtlCol="0">
            <a:spAutoFit/>
          </a:bodyPr>
          <a:lstStyle/>
          <a:p>
            <a:pPr algn="ctr"/>
            <a:r>
              <a:rPr lang="en-IN" sz="2400" b="1" dirty="0"/>
              <a:t>Dr Soumya Kanti Ghosh</a:t>
            </a:r>
          </a:p>
          <a:p>
            <a:pPr algn="ctr"/>
            <a:r>
              <a:rPr lang="en-IN" sz="2400" dirty="0"/>
              <a:t>Group Chief Economic Adviser</a:t>
            </a:r>
          </a:p>
          <a:p>
            <a:pPr algn="ctr"/>
            <a:r>
              <a:rPr lang="en-IN" sz="2400" dirty="0"/>
              <a:t>State Bank of India</a:t>
            </a:r>
          </a:p>
          <a:p>
            <a:pPr algn="ctr"/>
            <a:r>
              <a:rPr lang="en-IN" sz="2400" dirty="0"/>
              <a:t>Mumbai</a:t>
            </a:r>
          </a:p>
        </p:txBody>
      </p:sp>
    </p:spTree>
    <p:extLst>
      <p:ext uri="{BB962C8B-B14F-4D97-AF65-F5344CB8AC3E}">
        <p14:creationId xmlns:p14="http://schemas.microsoft.com/office/powerpoint/2010/main" val="2040827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Proposals</a:t>
            </a:r>
            <a:endParaRPr lang="en-IN" dirty="0"/>
          </a:p>
        </p:txBody>
      </p:sp>
      <p:sp>
        <p:nvSpPr>
          <p:cNvPr id="5" name="TextBox 4"/>
          <p:cNvSpPr txBox="1"/>
          <p:nvPr/>
        </p:nvSpPr>
        <p:spPr>
          <a:xfrm>
            <a:off x="30051" y="685800"/>
            <a:ext cx="8915400" cy="5217326"/>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Proposed that Sr. citizens (above 75) earning only pension and interest income from deposits would not be required to file ITR. This will reduce the compliance burden on senior citizens; however, the paying Bank will deduct the necessary tax on their income</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EPF interest income above Rs 2.5 lakh will be taxable, which will only apply to the employee’s contribution and not that of the employer. However, the proposal will only affect a creamy layer of salaried employees, as the Rs 2.5 lakh annual threshold means a person contributing up to Rs 20,833 a month to PF (basic salary of Rs 1.73 lakh a month)</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Agri Infrastructure and Development </a:t>
            </a:r>
            <a:r>
              <a:rPr lang="en-US" sz="1600" dirty="0" err="1">
                <a:latin typeface="Arial" panose="020B0604020202020204" pitchFamily="34" charset="0"/>
                <a:cs typeface="Arial" panose="020B0604020202020204" pitchFamily="34" charset="0"/>
              </a:rPr>
              <a:t>Cess</a:t>
            </a:r>
            <a:r>
              <a:rPr lang="en-US" sz="1600" dirty="0">
                <a:latin typeface="Arial" panose="020B0604020202020204" pitchFamily="34" charset="0"/>
                <a:cs typeface="Arial" panose="020B0604020202020204" pitchFamily="34" charset="0"/>
              </a:rPr>
              <a:t> on several items including fuel and liquor was announced but there would be no additional burden on the consumer overall</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Giving a fillip to the buyers of affordable houses, Government has extended the time period of taking loans to buy such houses by one year – i.e. from March 31, 2021 to March 31, 2022 – to avail additional tax benefits of Rs 1.5 lakh u/s 80EEA of the Income Tax Act. The benefit is over and above the tax benefit of Rs 2 lakh available u/s 24(B) of the Income Tax Act on interest on Housing Loan on both self-occupied and rented properties</a:t>
            </a:r>
          </a:p>
        </p:txBody>
      </p:sp>
    </p:spTree>
    <p:extLst>
      <p:ext uri="{BB962C8B-B14F-4D97-AF65-F5344CB8AC3E}">
        <p14:creationId xmlns:p14="http://schemas.microsoft.com/office/powerpoint/2010/main" val="3328473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stretch>
            <a:fillRect/>
          </a:stretch>
        </p:blipFill>
        <p:spPr>
          <a:xfrm>
            <a:off x="2057400" y="990600"/>
            <a:ext cx="4895850" cy="4895850"/>
          </a:xfrm>
          <a:prstGeom prst="rect">
            <a:avLst/>
          </a:prstGeom>
        </p:spPr>
      </p:pic>
    </p:spTree>
    <p:extLst>
      <p:ext uri="{BB962C8B-B14F-4D97-AF65-F5344CB8AC3E}">
        <p14:creationId xmlns:p14="http://schemas.microsoft.com/office/powerpoint/2010/main" val="766909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Arithmetic of FY21</a:t>
            </a:r>
            <a:endParaRPr lang="en-IN" dirty="0"/>
          </a:p>
        </p:txBody>
      </p:sp>
      <p:sp>
        <p:nvSpPr>
          <p:cNvPr id="6" name="TextBox 5"/>
          <p:cNvSpPr txBox="1"/>
          <p:nvPr/>
        </p:nvSpPr>
        <p:spPr>
          <a:xfrm>
            <a:off x="41694" y="685800"/>
            <a:ext cx="8915400" cy="5262979"/>
          </a:xfrm>
          <a:prstGeom prst="rect">
            <a:avLst/>
          </a:prstGeom>
          <a:noFill/>
        </p:spPr>
        <p:txBody>
          <a:bodyPr wrap="square" rtlCol="0">
            <a:spAutoFit/>
          </a:bodyPr>
          <a:lstStyle/>
          <a:p>
            <a:pPr marL="285750" indent="-285750" algn="just">
              <a:buFont typeface="Wingdings" panose="05000000000000000000" pitchFamily="2" charset="2"/>
              <a:buChar char="Ø"/>
            </a:pPr>
            <a:r>
              <a:rPr lang="en-IN" sz="1600" dirty="0">
                <a:latin typeface="Arial" panose="020B0604020202020204" pitchFamily="34" charset="0"/>
                <a:cs typeface="Arial" panose="020B0604020202020204" pitchFamily="34" charset="0"/>
              </a:rPr>
              <a:t>In FY22 Government has projected capital expenditure with real growth of over 21%, while revenue expenditure growth is -6.5%, which is growth positive</a:t>
            </a: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n-IN" sz="1600" dirty="0">
                <a:latin typeface="Arial" panose="020B0604020202020204" pitchFamily="34" charset="0"/>
                <a:cs typeface="Arial" panose="020B0604020202020204" pitchFamily="34" charset="0"/>
              </a:rPr>
              <a:t>  Revenue receipts are also projected at more than 10% in real terms</a:t>
            </a: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n-IN" sz="1600" dirty="0">
                <a:latin typeface="Arial" panose="020B0604020202020204" pitchFamily="34" charset="0"/>
                <a:cs typeface="Arial" panose="020B0604020202020204" pitchFamily="34" charset="0"/>
              </a:rPr>
              <a:t>The genesis of fiscal deficit for FY21 in incremental terms indicates that there is a revenue loss of Rs 8.7 lakh crore (including Centre)  along with expenditure increase of Rs 4.12 lakh crore. This leads to increase of fiscal deficit from Rs 8.0 lakh crore to Rs 18.5 lakh crore in FY21</a:t>
            </a: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n-IN" sz="1600" dirty="0">
                <a:latin typeface="Arial" panose="020B0604020202020204" pitchFamily="34" charset="0"/>
                <a:cs typeface="Arial" panose="020B0604020202020204" pitchFamily="34" charset="0"/>
              </a:rPr>
              <a:t>Almost 75% of expenditure increase in FY21 is due to increase in food subsidy (Rs 3.07 lakh crore)</a:t>
            </a: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n-IN" sz="1600" dirty="0">
                <a:latin typeface="Arial" panose="020B0604020202020204" pitchFamily="34" charset="0"/>
                <a:cs typeface="Arial" panose="020B0604020202020204" pitchFamily="34" charset="0"/>
              </a:rPr>
              <a:t>Corporation tax, Income tax will recover next year to grow around 22% each</a:t>
            </a: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n-IN" sz="1600" dirty="0">
                <a:latin typeface="Arial" panose="020B0604020202020204" pitchFamily="34" charset="0"/>
                <a:cs typeface="Arial" panose="020B0604020202020204" pitchFamily="34" charset="0"/>
              </a:rPr>
              <a:t>Even Customs are expected to pick up in FY22</a:t>
            </a: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7070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Non-Tax Revenue &amp; Disinvestment</a:t>
            </a:r>
            <a:endParaRPr lang="en-IN" dirty="0"/>
          </a:p>
        </p:txBody>
      </p:sp>
      <p:sp>
        <p:nvSpPr>
          <p:cNvPr id="6" name="TextBox 5"/>
          <p:cNvSpPr txBox="1"/>
          <p:nvPr/>
        </p:nvSpPr>
        <p:spPr>
          <a:xfrm>
            <a:off x="30051" y="685800"/>
            <a:ext cx="8915400" cy="2262671"/>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Government estimates the non-tax revenue to grow at 15.3% to Rs 2.43 lakh crore, from the revised estimate of Rs 2.10 lakh crore. The Government has estimated receipts under ‘Other Communication Services’ mainly relate to the license fees from telecom operators and receipts on account of spectrum usage charges of Rs 53,986 crore in FY22 from last year revised estimate of Rs 37,737 crore. It seems Government is expecting around Rs 20,000 crore from 5G spectrum actions</a:t>
            </a:r>
          </a:p>
        </p:txBody>
      </p:sp>
      <p:sp>
        <p:nvSpPr>
          <p:cNvPr id="4" name="Rectangle 3"/>
          <p:cNvSpPr/>
          <p:nvPr/>
        </p:nvSpPr>
        <p:spPr>
          <a:xfrm>
            <a:off x="76200" y="3081255"/>
            <a:ext cx="4541949" cy="2262671"/>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Government has set a target of Rs 1.75 lakh crore of disinvestment for FY22 on back of LIC IPO and the pending/remaining disinvestments of FY21. The disinvestment proceeds from LIC and other financial institutions is pegged at Rs 1 lakh crore</a:t>
            </a:r>
          </a:p>
        </p:txBody>
      </p:sp>
      <p:pic>
        <p:nvPicPr>
          <p:cNvPr id="7" name="Picture 6"/>
          <p:cNvPicPr>
            <a:picLocks noChangeAspect="1"/>
          </p:cNvPicPr>
          <p:nvPr/>
        </p:nvPicPr>
        <p:blipFill>
          <a:blip r:embed="rId2"/>
          <a:stretch>
            <a:fillRect/>
          </a:stretch>
        </p:blipFill>
        <p:spPr>
          <a:xfrm>
            <a:off x="4800600" y="2952242"/>
            <a:ext cx="3962400" cy="2732203"/>
          </a:xfrm>
          <a:prstGeom prst="rect">
            <a:avLst/>
          </a:prstGeom>
        </p:spPr>
      </p:pic>
    </p:spTree>
    <p:extLst>
      <p:ext uri="{BB962C8B-B14F-4D97-AF65-F5344CB8AC3E}">
        <p14:creationId xmlns:p14="http://schemas.microsoft.com/office/powerpoint/2010/main" val="3653242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a:t>Consolidation of Finances: Move towards greater transparency </a:t>
            </a:r>
          </a:p>
        </p:txBody>
      </p:sp>
      <p:sp>
        <p:nvSpPr>
          <p:cNvPr id="4" name="TextBox 3"/>
          <p:cNvSpPr txBox="1"/>
          <p:nvPr/>
        </p:nvSpPr>
        <p:spPr>
          <a:xfrm>
            <a:off x="38099" y="644597"/>
            <a:ext cx="8991599" cy="3284041"/>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IN" sz="1400" dirty="0">
                <a:latin typeface="Arial" panose="020B0604020202020204" pitchFamily="34" charset="0"/>
                <a:cs typeface="Arial" panose="020B0604020202020204" pitchFamily="34" charset="0"/>
              </a:rPr>
              <a:t>Outstanding liabilities of FCI financed through NSSF funds as on 1 April 2020 was </a:t>
            </a:r>
            <a:r>
              <a:rPr lang="en-IN" sz="1400" dirty="0" err="1">
                <a:latin typeface="Arial" panose="020B0604020202020204" pitchFamily="34" charset="0"/>
                <a:cs typeface="Arial" panose="020B0604020202020204" pitchFamily="34" charset="0"/>
              </a:rPr>
              <a:t>Rs</a:t>
            </a:r>
            <a:r>
              <a:rPr lang="en-IN" sz="1400" dirty="0">
                <a:latin typeface="Arial" panose="020B0604020202020204" pitchFamily="34" charset="0"/>
                <a:cs typeface="Arial" panose="020B0604020202020204" pitchFamily="34" charset="0"/>
              </a:rPr>
              <a:t> 2.54 lakh crore. As per revised estimates, in FY21 the Government made net repayments of </a:t>
            </a:r>
            <a:r>
              <a:rPr lang="en-IN" sz="1400" dirty="0" err="1">
                <a:latin typeface="Arial" panose="020B0604020202020204" pitchFamily="34" charset="0"/>
                <a:cs typeface="Arial" panose="020B0604020202020204" pitchFamily="34" charset="0"/>
              </a:rPr>
              <a:t>Rs</a:t>
            </a:r>
            <a:r>
              <a:rPr lang="en-IN" sz="1400" dirty="0">
                <a:latin typeface="Arial" panose="020B0604020202020204" pitchFamily="34" charset="0"/>
                <a:cs typeface="Arial" panose="020B0604020202020204" pitchFamily="34" charset="0"/>
              </a:rPr>
              <a:t> 1.36 lakh crore. Thus of this Rs 3 lakh crore increase in food subsidy bill, an amount of Rs 1.58 lakh crore ( including </a:t>
            </a:r>
            <a:r>
              <a:rPr lang="en-IN" sz="1400" dirty="0" err="1">
                <a:latin typeface="Arial" panose="020B0604020202020204" pitchFamily="34" charset="0"/>
                <a:cs typeface="Arial" panose="020B0604020202020204" pitchFamily="34" charset="0"/>
              </a:rPr>
              <a:t>intt</a:t>
            </a:r>
            <a:r>
              <a:rPr lang="en-IN" sz="1400" dirty="0">
                <a:latin typeface="Arial" panose="020B0604020202020204" pitchFamily="34" charset="0"/>
                <a:cs typeface="Arial" panose="020B0604020202020204" pitchFamily="34" charset="0"/>
              </a:rPr>
              <a:t> payment) seems to have shifted from off-balance sheet entry to fiscal estimates</a:t>
            </a:r>
          </a:p>
          <a:p>
            <a:pPr marL="285750" indent="-285750" algn="just">
              <a:lnSpc>
                <a:spcPct val="150000"/>
              </a:lnSpc>
              <a:buFont typeface="Wingdings" panose="05000000000000000000" pitchFamily="2" charset="2"/>
              <a:buChar char="Ø"/>
            </a:pPr>
            <a:r>
              <a:rPr lang="en-IN" sz="1400" dirty="0">
                <a:latin typeface="Arial" panose="020B0604020202020204" pitchFamily="34" charset="0"/>
                <a:cs typeface="Arial" panose="020B0604020202020204" pitchFamily="34" charset="0"/>
              </a:rPr>
              <a:t>Thus if we take the amount of Rs 1.58 lakh crore shifted from off-balance sheet to food subsidy bill and reduce from the revised estimate of fiscal deficit, then in effect fiscal deficit would be around 8.7% of GDP instead of 9.5% of GDP</a:t>
            </a:r>
          </a:p>
          <a:p>
            <a:pPr marL="285750" indent="-285750" algn="just">
              <a:lnSpc>
                <a:spcPct val="150000"/>
              </a:lnSpc>
              <a:buFont typeface="Wingdings" panose="05000000000000000000" pitchFamily="2" charset="2"/>
              <a:buChar char="Ø"/>
            </a:pPr>
            <a:r>
              <a:rPr lang="en-IN" sz="1400" dirty="0">
                <a:latin typeface="Arial" panose="020B0604020202020204" pitchFamily="34" charset="0"/>
                <a:cs typeface="Arial" panose="020B0604020202020204" pitchFamily="34" charset="0"/>
              </a:rPr>
              <a:t>Also, of the additional expenditure of Rs 4.1 lakh crore (Rs 3.8 lakh crore of Revenue Expenditure and Rs 0.3 lakh crore of Capital Expenditure) the actual incremental spending, after removing the off balance sheet amount shifted to food subsidy bill, is still Rs 2.5 lakh crore </a:t>
            </a:r>
          </a:p>
        </p:txBody>
      </p:sp>
    </p:spTree>
    <p:extLst>
      <p:ext uri="{BB962C8B-B14F-4D97-AF65-F5344CB8AC3E}">
        <p14:creationId xmlns:p14="http://schemas.microsoft.com/office/powerpoint/2010/main" val="1747998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a:t>Financing of Fiscal Deficit – Huge reliance on small savings </a:t>
            </a:r>
          </a:p>
        </p:txBody>
      </p:sp>
      <p:sp>
        <p:nvSpPr>
          <p:cNvPr id="3" name="TextBox 2"/>
          <p:cNvSpPr txBox="1"/>
          <p:nvPr/>
        </p:nvSpPr>
        <p:spPr>
          <a:xfrm>
            <a:off x="0" y="728008"/>
            <a:ext cx="8763000" cy="410933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In FY22, 26% of fiscal deficit is expected to be met through issuance of securities against small savings</a:t>
            </a:r>
          </a:p>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This increased reliance on small savings, in turn, would make it difficult for the Government to cut small savings interest rate and thus bank deposit rates might be impacted</a:t>
            </a:r>
          </a:p>
          <a:p>
            <a:pPr marL="285750" indent="-285750" algn="just">
              <a:lnSpc>
                <a:spcPct val="150000"/>
              </a:lnSpc>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The Gross Government Borrowing is Budgeted at Rs 12.1 lakh crore against revised Rs 12.8 lakh crore in FY21, while net borrowing after considering of repayment (Rs 2.8 lakh crore) is pegged at Rs 9.2 lakh crore compared to revised estimate of Rs 10.5 lakh crore in FY21</a:t>
            </a:r>
          </a:p>
          <a:p>
            <a:pPr marL="285750" indent="-285750" algn="just">
              <a:lnSpc>
                <a:spcPct val="150000"/>
              </a:lnSpc>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840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Infrastructure investment gets a boost: Positive moves for Banks</a:t>
            </a:r>
          </a:p>
        </p:txBody>
      </p:sp>
      <p:sp>
        <p:nvSpPr>
          <p:cNvPr id="3" name="Content Placeholder 2"/>
          <p:cNvSpPr>
            <a:spLocks noGrp="1"/>
          </p:cNvSpPr>
          <p:nvPr>
            <p:ph idx="1"/>
          </p:nvPr>
        </p:nvSpPr>
        <p:spPr>
          <a:xfrm>
            <a:off x="76200" y="762000"/>
            <a:ext cx="8839200" cy="5410200"/>
          </a:xfrm>
        </p:spPr>
        <p:txBody>
          <a:bodyPr>
            <a:normAutofit/>
          </a:bodyPr>
          <a:lstStyle/>
          <a:p>
            <a:pPr>
              <a:buFont typeface="Wingdings" panose="05000000000000000000" pitchFamily="2" charset="2"/>
              <a:buChar char="Ø"/>
            </a:pPr>
            <a:r>
              <a:rPr lang="en-US" sz="1600" b="0" dirty="0"/>
              <a:t>National Monetization Pipeline (NMP) will be launched to monetize Public Infrastructure of brownfield category and a monetization dashboard will be created for information flow (on monetization tracking) to investors</a:t>
            </a:r>
          </a:p>
          <a:p>
            <a:pPr>
              <a:buFont typeface="Wingdings" panose="05000000000000000000" pitchFamily="2" charset="2"/>
              <a:buChar char="Ø"/>
            </a:pPr>
            <a:endParaRPr lang="en-US" sz="1600" b="0" dirty="0"/>
          </a:p>
          <a:p>
            <a:pPr>
              <a:buFont typeface="Wingdings" panose="05000000000000000000" pitchFamily="2" charset="2"/>
              <a:buChar char="Ø"/>
            </a:pPr>
            <a:r>
              <a:rPr lang="en-US" sz="1600" b="0" dirty="0" err="1"/>
              <a:t>Monetizable</a:t>
            </a:r>
            <a:r>
              <a:rPr lang="en-US" sz="1600" b="0" dirty="0"/>
              <a:t> assets :</a:t>
            </a:r>
            <a:br>
              <a:rPr lang="en-US" sz="1600" b="0" dirty="0"/>
            </a:br>
            <a:r>
              <a:rPr lang="en-US" sz="1600" b="0" dirty="0"/>
              <a:t> (</a:t>
            </a:r>
            <a:r>
              <a:rPr lang="en-US" sz="1600" b="0" dirty="0" err="1"/>
              <a:t>i</a:t>
            </a:r>
            <a:r>
              <a:rPr lang="en-US" sz="1600" b="0" dirty="0"/>
              <a:t>) NHAI Operational Toll Roads</a:t>
            </a:r>
            <a:br>
              <a:rPr lang="en-US" sz="1600" b="0" dirty="0"/>
            </a:br>
            <a:r>
              <a:rPr lang="en-US" sz="1600" b="0" dirty="0"/>
              <a:t>(ii) Transmission Assets of PGCIL </a:t>
            </a:r>
            <a:br>
              <a:rPr lang="en-US" sz="1600" b="0" dirty="0"/>
            </a:br>
            <a:r>
              <a:rPr lang="en-US" sz="1600" b="0" dirty="0"/>
              <a:t>(iii) Oil and Gas Pipelines of GAIL, IOCL and HPCL </a:t>
            </a:r>
            <a:br>
              <a:rPr lang="en-US" sz="1600" b="0" dirty="0"/>
            </a:br>
            <a:r>
              <a:rPr lang="en-US" sz="1600" b="0" dirty="0"/>
              <a:t>(iv) AAI Airports in Tier II and III cities, </a:t>
            </a:r>
            <a:br>
              <a:rPr lang="en-US" sz="1600" b="0" dirty="0"/>
            </a:br>
            <a:r>
              <a:rPr lang="en-US" sz="1600" b="0" dirty="0"/>
              <a:t>(v) Other Railway Infrastructure Assets </a:t>
            </a:r>
            <a:br>
              <a:rPr lang="en-US" sz="1600" b="0" dirty="0"/>
            </a:br>
            <a:r>
              <a:rPr lang="en-US" sz="1600" b="0" dirty="0"/>
              <a:t>(vi) Warehousing Assets of CPSEs such as Central Warehousing Corporation and NAFED among others and</a:t>
            </a:r>
            <a:br>
              <a:rPr lang="en-US" sz="1600" b="0" dirty="0"/>
            </a:br>
            <a:r>
              <a:rPr lang="en-US" sz="1600" b="0" dirty="0"/>
              <a:t>(vii) Sports Stadiums</a:t>
            </a:r>
          </a:p>
          <a:p>
            <a:pPr>
              <a:buFont typeface="Wingdings" panose="05000000000000000000" pitchFamily="2" charset="2"/>
              <a:buChar char="Ø"/>
            </a:pPr>
            <a:endParaRPr lang="en-US" sz="1600" b="0" dirty="0"/>
          </a:p>
          <a:p>
            <a:pPr>
              <a:buFont typeface="Wingdings" panose="05000000000000000000" pitchFamily="2" charset="2"/>
              <a:buChar char="Ø"/>
            </a:pPr>
            <a:r>
              <a:rPr lang="en-US" sz="1600" b="0" dirty="0"/>
              <a:t>FM proposed to relax some of these conditions relating to prohibition on private funding, restriction on commercial activities, and direct investment in infrastructure. </a:t>
            </a:r>
          </a:p>
          <a:p>
            <a:pPr>
              <a:buFont typeface="Wingdings" panose="05000000000000000000" pitchFamily="2" charset="2"/>
              <a:buChar char="Ø"/>
            </a:pPr>
            <a:endParaRPr lang="en-US" sz="1600" b="0" dirty="0"/>
          </a:p>
          <a:p>
            <a:pPr>
              <a:buFont typeface="Wingdings" panose="05000000000000000000" pitchFamily="2" charset="2"/>
              <a:buChar char="Ø"/>
            </a:pPr>
            <a:r>
              <a:rPr lang="en-US" sz="1600" b="0" dirty="0"/>
              <a:t>In order to allow funding of infrastructure by issue of Zero Coupon Bonds, FM proposed to make notified Infrastructure Debt Funds eligible to raise funds by issuing tax efficient Zero Coupon Bonds.</a:t>
            </a:r>
            <a:endParaRPr lang="en-IN" sz="1600" b="0" dirty="0"/>
          </a:p>
        </p:txBody>
      </p:sp>
    </p:spTree>
    <p:extLst>
      <p:ext uri="{BB962C8B-B14F-4D97-AF65-F5344CB8AC3E}">
        <p14:creationId xmlns:p14="http://schemas.microsoft.com/office/powerpoint/2010/main" val="503964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92" y="76200"/>
            <a:ext cx="8991600" cy="457200"/>
          </a:xfrm>
        </p:spPr>
        <p:txBody>
          <a:bodyPr>
            <a:normAutofit/>
          </a:bodyPr>
          <a:lstStyle/>
          <a:p>
            <a:r>
              <a:rPr lang="en-IN" dirty="0"/>
              <a:t>India’s Health Infrastructure (1)</a:t>
            </a:r>
          </a:p>
        </p:txBody>
      </p:sp>
      <p:sp>
        <p:nvSpPr>
          <p:cNvPr id="7" name="TextBox 6"/>
          <p:cNvSpPr txBox="1"/>
          <p:nvPr/>
        </p:nvSpPr>
        <p:spPr>
          <a:xfrm>
            <a:off x="76200" y="641230"/>
            <a:ext cx="8804417" cy="1893339"/>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Taking a holistic approach to Health, Budget focusses on strengthening three areas: Preventive, Curative, and Wellbeing. The Budget outlay for Health and Wellbeing at Rs 2.24 lakh crore is 137% more than the BE of FY21 (Rs 94,452 crore). This expenditure is 1.8% of GDP</a:t>
            </a:r>
          </a:p>
          <a:p>
            <a:pPr marL="285750" indent="-285750" algn="just">
              <a:lnSpc>
                <a:spcPct val="150000"/>
              </a:lnSpc>
              <a:buFont typeface="Wingdings" panose="05000000000000000000" pitchFamily="2" charset="2"/>
              <a:buChar char="Ø"/>
            </a:pPr>
            <a:r>
              <a:rPr lang="en-IN" sz="1600" dirty="0">
                <a:latin typeface="Arial" panose="020B0604020202020204" pitchFamily="34" charset="0"/>
                <a:cs typeface="Arial" panose="020B0604020202020204" pitchFamily="34" charset="0"/>
              </a:rPr>
              <a:t>Provision of Rs 35,000 crore made for Covid-19 vaccine</a:t>
            </a:r>
          </a:p>
        </p:txBody>
      </p:sp>
      <p:pic>
        <p:nvPicPr>
          <p:cNvPr id="4" name="Picture 3"/>
          <p:cNvPicPr>
            <a:picLocks noChangeAspect="1"/>
          </p:cNvPicPr>
          <p:nvPr/>
        </p:nvPicPr>
        <p:blipFill>
          <a:blip r:embed="rId2"/>
          <a:stretch>
            <a:fillRect/>
          </a:stretch>
        </p:blipFill>
        <p:spPr>
          <a:xfrm>
            <a:off x="228600" y="2895600"/>
            <a:ext cx="5468090" cy="3290067"/>
          </a:xfrm>
          <a:prstGeom prst="rect">
            <a:avLst/>
          </a:prstGeom>
        </p:spPr>
      </p:pic>
      <p:pic>
        <p:nvPicPr>
          <p:cNvPr id="6" name="Picture 5"/>
          <p:cNvPicPr>
            <a:picLocks noChangeAspect="1"/>
          </p:cNvPicPr>
          <p:nvPr/>
        </p:nvPicPr>
        <p:blipFill>
          <a:blip r:embed="rId3"/>
          <a:stretch>
            <a:fillRect/>
          </a:stretch>
        </p:blipFill>
        <p:spPr>
          <a:xfrm>
            <a:off x="5867400" y="3810000"/>
            <a:ext cx="2865600" cy="1679451"/>
          </a:xfrm>
          <a:prstGeom prst="rect">
            <a:avLst/>
          </a:prstGeom>
        </p:spPr>
      </p:pic>
    </p:spTree>
    <p:extLst>
      <p:ext uri="{BB962C8B-B14F-4D97-AF65-F5344CB8AC3E}">
        <p14:creationId xmlns:p14="http://schemas.microsoft.com/office/powerpoint/2010/main" val="402660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MSME &amp; Start-ups</a:t>
            </a:r>
            <a:endParaRPr lang="en-IN" dirty="0"/>
          </a:p>
        </p:txBody>
      </p:sp>
      <p:sp>
        <p:nvSpPr>
          <p:cNvPr id="6" name="TextBox 5"/>
          <p:cNvSpPr txBox="1"/>
          <p:nvPr/>
        </p:nvSpPr>
        <p:spPr>
          <a:xfrm>
            <a:off x="76200" y="685800"/>
            <a:ext cx="8724900" cy="3539430"/>
          </a:xfrm>
          <a:prstGeom prst="rect">
            <a:avLst/>
          </a:prstGeom>
          <a:noFill/>
        </p:spPr>
        <p:txBody>
          <a:bodyPr wrap="square" rtlCol="0">
            <a:spAutoFit/>
          </a:bodyPr>
          <a:lstStyle/>
          <a:p>
            <a:pPr marL="285750" indent="-285750" algn="just">
              <a:lnSpc>
                <a:spcPct val="2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To further facilitate credit flow under the scheme of Stand-Up India for SCs, STs, and women, the Finance Minister proposed to reduce the margin money requirement from 25% to 15%, and to also include loans for activities allied to agriculture.</a:t>
            </a:r>
          </a:p>
          <a:p>
            <a:pPr marL="285750" indent="-285750" algn="just">
              <a:lnSpc>
                <a:spcPct val="2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Budget has provided Rs 15,700 crore to MSMEs</a:t>
            </a:r>
          </a:p>
          <a:p>
            <a:pPr marL="285750" indent="-285750" algn="just">
              <a:lnSpc>
                <a:spcPct val="2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In order to </a:t>
            </a:r>
            <a:r>
              <a:rPr lang="en-US" sz="1600" dirty="0" err="1">
                <a:latin typeface="Arial" panose="020B0604020202020204" pitchFamily="34" charset="0"/>
                <a:cs typeface="Arial" panose="020B0604020202020204" pitchFamily="34" charset="0"/>
              </a:rPr>
              <a:t>incentivise</a:t>
            </a:r>
            <a:r>
              <a:rPr lang="en-US" sz="1600" dirty="0">
                <a:latin typeface="Arial" panose="020B0604020202020204" pitchFamily="34" charset="0"/>
                <a:cs typeface="Arial" panose="020B0604020202020204" pitchFamily="34" charset="0"/>
              </a:rPr>
              <a:t> setting-up of more start-ups in the country, it is proposed to extend the eligibility period to claim tax holiday for the start-ups by one more year to 31st March 2022</a:t>
            </a: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6401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 Agri Support</a:t>
            </a:r>
            <a:endParaRPr lang="en-IN" dirty="0"/>
          </a:p>
        </p:txBody>
      </p:sp>
      <p:sp>
        <p:nvSpPr>
          <p:cNvPr id="6" name="TextBox 5"/>
          <p:cNvSpPr txBox="1"/>
          <p:nvPr/>
        </p:nvSpPr>
        <p:spPr>
          <a:xfrm>
            <a:off x="76200" y="638406"/>
            <a:ext cx="8991600" cy="4847994"/>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Agricultural credit target enhanced to Rs 16.5 lakh crore in FY22</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33% increase in Rural Infrastructure Development Fund from Rs 30,000 crore to Rs 40,000 crore</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Micro Irrigation Fund doubled by another Rs 5,000 crore</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Increase the scope of ‘Operation Green Scheme’ that is presently applicable to tomatoes, onions, and potatoes (TOPS), to be enlarged to include 22 perishable products</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Integrate 1,000 more mandis with e-NAM to bring transparency and competitiveness. Currently top 5 states accounted for 60% of total mandis.</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APMCs to get access to Agriculture Infrastructure Fund for augmenting their infrastructure facilities</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5 major fishing </a:t>
            </a:r>
            <a:r>
              <a:rPr lang="en-US" sz="1600" dirty="0" err="1">
                <a:latin typeface="Arial" panose="020B0604020202020204" pitchFamily="34" charset="0"/>
                <a:cs typeface="Arial" panose="020B0604020202020204" pitchFamily="34" charset="0"/>
              </a:rPr>
              <a:t>harbours</a:t>
            </a:r>
            <a:r>
              <a:rPr lang="en-US" sz="1600" dirty="0">
                <a:latin typeface="Arial" panose="020B0604020202020204" pitchFamily="34" charset="0"/>
                <a:cs typeface="Arial" panose="020B0604020202020204" pitchFamily="34" charset="0"/>
              </a:rPr>
              <a:t> – Kochi, Chennai, Visakhapatnam, </a:t>
            </a:r>
            <a:r>
              <a:rPr lang="en-US" sz="1600" dirty="0" err="1">
                <a:latin typeface="Arial" panose="020B0604020202020204" pitchFamily="34" charset="0"/>
                <a:cs typeface="Arial" panose="020B0604020202020204" pitchFamily="34" charset="0"/>
              </a:rPr>
              <a:t>Paradip</a:t>
            </a:r>
            <a:r>
              <a:rPr lang="en-US" sz="1600" dirty="0">
                <a:latin typeface="Arial" panose="020B0604020202020204" pitchFamily="34" charset="0"/>
                <a:cs typeface="Arial" panose="020B0604020202020204" pitchFamily="34" charset="0"/>
              </a:rPr>
              <a:t>, and </a:t>
            </a:r>
            <a:r>
              <a:rPr lang="en-US" sz="1600" dirty="0" err="1">
                <a:latin typeface="Arial" panose="020B0604020202020204" pitchFamily="34" charset="0"/>
                <a:cs typeface="Arial" panose="020B0604020202020204" pitchFamily="34" charset="0"/>
              </a:rPr>
              <a:t>Petuaghat</a:t>
            </a:r>
            <a:r>
              <a:rPr lang="en-US" sz="1600" dirty="0">
                <a:latin typeface="Arial" panose="020B0604020202020204" pitchFamily="34" charset="0"/>
                <a:cs typeface="Arial" panose="020B0604020202020204" pitchFamily="34" charset="0"/>
              </a:rPr>
              <a:t> – will be developed as hubs of economic activity</a:t>
            </a:r>
          </a:p>
          <a:p>
            <a:pPr marL="285750" indent="-285750" algn="just">
              <a:lnSpc>
                <a:spcPct val="15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Multipurpose Seaweed Park to be established in Tamil Nadu</a:t>
            </a:r>
          </a:p>
        </p:txBody>
      </p:sp>
    </p:spTree>
    <p:extLst>
      <p:ext uri="{BB962C8B-B14F-4D97-AF65-F5344CB8AC3E}">
        <p14:creationId xmlns:p14="http://schemas.microsoft.com/office/powerpoint/2010/main" val="3564575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19726</TotalTime>
  <Words>1165</Words>
  <Application>Microsoft Office PowerPoint</Application>
  <PresentationFormat>On-screen Show (4:3)</PresentationFormat>
  <Paragraphs>62</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Bookman Old Style</vt:lpstr>
      <vt:lpstr>Calibri</vt:lpstr>
      <vt:lpstr>Cataneo BT</vt:lpstr>
      <vt:lpstr>Wingdings</vt:lpstr>
      <vt:lpstr>Office Theme</vt:lpstr>
      <vt:lpstr>PowerPoint Presentation</vt:lpstr>
      <vt:lpstr>Fiscal Arithmetic of FY21</vt:lpstr>
      <vt:lpstr>Non-Tax Revenue &amp; Disinvestment</vt:lpstr>
      <vt:lpstr>Consolidation of Finances: Move towards greater transparency </vt:lpstr>
      <vt:lpstr>Financing of Fiscal Deficit – Huge reliance on small savings </vt:lpstr>
      <vt:lpstr>Infrastructure investment gets a boost: Positive moves for Banks</vt:lpstr>
      <vt:lpstr>India’s Health Infrastructure (1)</vt:lpstr>
      <vt:lpstr>MSME &amp; Start-ups</vt:lpstr>
      <vt:lpstr>Steps to Agri Support</vt:lpstr>
      <vt:lpstr>Tax Proposals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Sid B</dc:creator>
  <cp:lastModifiedBy>Jacob Kings Bell</cp:lastModifiedBy>
  <cp:revision>3077</cp:revision>
  <cp:lastPrinted>2019-10-16T10:01:15Z</cp:lastPrinted>
  <dcterms:created xsi:type="dcterms:W3CDTF">2012-03-07T08:29:50Z</dcterms:created>
  <dcterms:modified xsi:type="dcterms:W3CDTF">2021-02-05T06:54:46Z</dcterms:modified>
</cp:coreProperties>
</file>