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0" r:id="rId3"/>
    <p:sldId id="368" r:id="rId4"/>
    <p:sldId id="343" r:id="rId5"/>
    <p:sldId id="361" r:id="rId6"/>
    <p:sldId id="364" r:id="rId7"/>
    <p:sldId id="365" r:id="rId8"/>
    <p:sldId id="358" r:id="rId9"/>
    <p:sldId id="362" r:id="rId10"/>
    <p:sldId id="349" r:id="rId11"/>
    <p:sldId id="350" r:id="rId12"/>
    <p:sldId id="354" r:id="rId13"/>
    <p:sldId id="355" r:id="rId14"/>
    <p:sldId id="356" r:id="rId15"/>
    <p:sldId id="266" r:id="rId16"/>
    <p:sldId id="345" r:id="rId17"/>
    <p:sldId id="369" r:id="rId18"/>
    <p:sldId id="347" r:id="rId19"/>
    <p:sldId id="351" r:id="rId20"/>
    <p:sldId id="366" r:id="rId21"/>
    <p:sldId id="370"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E0"/>
    <a:srgbClr val="292075"/>
    <a:srgbClr val="00A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5697662\Downloads\Consolidated%20Demands%2026082025%20ITS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rgbClr val="002060"/>
                </a:solidFill>
                <a:latin typeface="+mn-lt"/>
                <a:ea typeface="+mn-ea"/>
                <a:cs typeface="+mn-cs"/>
              </a:defRPr>
            </a:pPr>
            <a:r>
              <a:rPr lang="en-US" sz="2000" b="1" u="sng">
                <a:solidFill>
                  <a:srgbClr val="002060"/>
                </a:solidFill>
              </a:rPr>
              <a:t>Phases</a:t>
            </a:r>
          </a:p>
        </c:rich>
      </c:tx>
      <c:layout>
        <c:manualLayout>
          <c:xMode val="edge"/>
          <c:yMode val="edge"/>
          <c:x val="3.5654392737433017E-2"/>
          <c:y val="3.5750560889705296E-2"/>
        </c:manualLayout>
      </c:layout>
      <c:overlay val="0"/>
      <c:spPr>
        <a:noFill/>
        <a:ln>
          <a:noFill/>
        </a:ln>
        <a:effectLst/>
      </c:spPr>
      <c:txPr>
        <a:bodyPr rot="0" spcFirstLastPara="1" vertOverflow="ellipsis" vert="horz" wrap="square" anchor="ctr" anchorCtr="1"/>
        <a:lstStyle/>
        <a:p>
          <a:pPr>
            <a:defRPr sz="2000" b="1" i="0" u="sng" strike="noStrike" kern="1200" spc="0" baseline="0">
              <a:solidFill>
                <a:srgbClr val="002060"/>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2.8099120460184025E-2"/>
          <c:y val="0.79435676647645304"/>
          <c:w val="0.94380159001863895"/>
          <c:h val="0.1858657278667131"/>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baseline="0">
                <a:solidFill>
                  <a:schemeClr val="accent2">
                    <a:lumMod val="75000"/>
                  </a:schemeClr>
                </a:solidFill>
                <a:latin typeface="Aptos "/>
              </a:rPr>
              <a:t>Phases</a:t>
            </a:r>
          </a:p>
        </c:rich>
      </c:tx>
      <c:layout>
        <c:manualLayout>
          <c:xMode val="edge"/>
          <c:yMode val="edge"/>
          <c:x val="0.12721873391997046"/>
          <c:y val="0.10140304686753729"/>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Phases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50C-40D7-9115-1845DEE727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A50C-40D7-9115-1845DEE727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A50C-40D7-9115-1845DEE727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A50C-40D7-9115-1845DEE727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A50C-40D7-9115-1845DEE7271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59E-475F-8C5D-CD650C3C3B4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CBA-4DA3-891F-5DE3A421577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FF5-4CD3-AF2C-7FD8D6C2E14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50EA-447F-8EA8-8EDB72C34E6F}"/>
              </c:ext>
            </c:extLst>
          </c:dPt>
          <c:dLbls>
            <c:dLbl>
              <c:idx val="2"/>
              <c:layout>
                <c:manualLayout>
                  <c:x val="2.2503538105489145E-2"/>
                  <c:y val="8.128405770016033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A50C-40D7-9115-1845DEE7271E}"/>
                </c:ext>
              </c:extLst>
            </c:dLbl>
            <c:dLbl>
              <c:idx val="5"/>
              <c:layout>
                <c:manualLayout>
                  <c:x val="1.2376945958019029E-2"/>
                  <c:y val="-1.0837874360021385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7.3859624346843664E-2"/>
                      <c:h val="5.0219040267823506E-2"/>
                    </c:manualLayout>
                  </c15:layout>
                </c:ext>
                <c:ext xmlns:c16="http://schemas.microsoft.com/office/drawing/2014/chart" uri="{C3380CC4-5D6E-409C-BE32-E72D297353CC}">
                  <c16:uniqueId val="{0000000B-A59E-475F-8C5D-CD650C3C3B4C}"/>
                </c:ext>
              </c:extLst>
            </c:dLbl>
            <c:dLbl>
              <c:idx val="6"/>
              <c:numFmt formatCode="General"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D-ACBA-4DA3-891F-5DE3A4215772}"/>
                </c:ext>
              </c:extLst>
            </c:dLbl>
            <c:dLbl>
              <c:idx val="8"/>
              <c:layout>
                <c:manualLayout>
                  <c:x val="-2.9254599537135887E-2"/>
                  <c:y val="3.251362308006413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0EA-447F-8EA8-8EDB72C34E6F}"/>
                </c:ext>
              </c:extLst>
            </c:dLbl>
            <c:numFmt formatCode="General"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Sheet1!$A$2:$A$10</c:f>
              <c:strCache>
                <c:ptCount val="9"/>
                <c:pt idx="0">
                  <c:v>SIT</c:v>
                </c:pt>
                <c:pt idx="1">
                  <c:v>Pause/Stop Initiated</c:v>
                </c:pt>
                <c:pt idx="2">
                  <c:v>CCC/Buisness sign off</c:v>
                </c:pt>
                <c:pt idx="3">
                  <c:v>UXD</c:v>
                </c:pt>
                <c:pt idx="4">
                  <c:v>ISD/E&amp;TA</c:v>
                </c:pt>
                <c:pt idx="5">
                  <c:v>UAT</c:v>
                </c:pt>
                <c:pt idx="6">
                  <c:v>Development is in Progress</c:v>
                </c:pt>
                <c:pt idx="7">
                  <c:v>Planning Stage</c:v>
                </c:pt>
                <c:pt idx="8">
                  <c:v>Pre-demand Stage</c:v>
                </c:pt>
              </c:strCache>
            </c:strRef>
          </c:cat>
          <c:val>
            <c:numRef>
              <c:f>Sheet1!$B$2:$B$10</c:f>
              <c:numCache>
                <c:formatCode>General</c:formatCode>
                <c:ptCount val="9"/>
                <c:pt idx="0">
                  <c:v>1</c:v>
                </c:pt>
                <c:pt idx="1">
                  <c:v>1</c:v>
                </c:pt>
                <c:pt idx="2">
                  <c:v>9</c:v>
                </c:pt>
                <c:pt idx="3">
                  <c:v>2</c:v>
                </c:pt>
                <c:pt idx="4">
                  <c:v>6</c:v>
                </c:pt>
                <c:pt idx="5">
                  <c:v>6</c:v>
                </c:pt>
                <c:pt idx="6">
                  <c:v>33</c:v>
                </c:pt>
                <c:pt idx="7">
                  <c:v>11</c:v>
                </c:pt>
                <c:pt idx="8">
                  <c:v>18</c:v>
                </c:pt>
              </c:numCache>
            </c:numRef>
          </c:val>
          <c:extLst>
            <c:ext xmlns:c16="http://schemas.microsoft.com/office/drawing/2014/chart" uri="{C3380CC4-5D6E-409C-BE32-E72D297353CC}">
              <c16:uniqueId val="{00000000-A50C-40D7-9115-1845DEE7271E}"/>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8.2838180498260805E-2"/>
          <c:y val="0.82732584393117337"/>
          <c:w val="0.83630977607946533"/>
          <c:h val="0.158531535723386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Demand Stages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Sheet1!$B$1</c:f>
              <c:strCache>
                <c:ptCount val="1"/>
                <c:pt idx="0">
                  <c:v>Series 1</c:v>
                </c:pt>
              </c:strCache>
            </c:strRef>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CB53-4297-92BB-21FE25FC91D9}"/>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CB53-4297-92BB-21FE25FC91D9}"/>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CB53-4297-92BB-21FE25FC91D9}"/>
              </c:ext>
            </c:extLst>
          </c:dPt>
          <c:dPt>
            <c:idx val="3"/>
            <c:invertIfNegative val="1"/>
            <c:bubble3D val="0"/>
            <c:spPr>
              <a:solidFill>
                <a:schemeClr val="accent4"/>
              </a:solidFill>
              <a:ln>
                <a:noFill/>
              </a:ln>
              <a:effectLst/>
            </c:spPr>
            <c:extLst>
              <c:ext xmlns:c16="http://schemas.microsoft.com/office/drawing/2014/chart" uri="{C3380CC4-5D6E-409C-BE32-E72D297353CC}">
                <c16:uniqueId val="{00000007-CB53-4297-92BB-21FE25FC91D9}"/>
              </c:ext>
            </c:extLst>
          </c:dPt>
          <c:dPt>
            <c:idx val="4"/>
            <c:invertIfNegative val="1"/>
            <c:bubble3D val="0"/>
            <c:spPr>
              <a:solidFill>
                <a:schemeClr val="accent5"/>
              </a:solidFill>
              <a:ln>
                <a:noFill/>
              </a:ln>
              <a:effectLst/>
            </c:spPr>
            <c:extLst>
              <c:ext xmlns:c16="http://schemas.microsoft.com/office/drawing/2014/chart" uri="{C3380CC4-5D6E-409C-BE32-E72D297353CC}">
                <c16:uniqueId val="{00000009-CB53-4297-92BB-21FE25FC91D9}"/>
              </c:ext>
            </c:extLst>
          </c:dPt>
          <c:dPt>
            <c:idx val="5"/>
            <c:invertIfNegative val="1"/>
            <c:bubble3D val="0"/>
            <c:spPr>
              <a:solidFill>
                <a:schemeClr val="accent6"/>
              </a:solidFill>
              <a:ln>
                <a:noFill/>
              </a:ln>
              <a:effectLst/>
            </c:spPr>
            <c:extLst>
              <c:ext xmlns:c16="http://schemas.microsoft.com/office/drawing/2014/chart" uri="{C3380CC4-5D6E-409C-BE32-E72D297353CC}">
                <c16:uniqueId val="{0000000B-CB53-4297-92BB-21FE25FC91D9}"/>
              </c:ext>
            </c:extLst>
          </c:dPt>
          <c:dPt>
            <c:idx val="6"/>
            <c:invertIfNegative val="1"/>
            <c:bubble3D val="0"/>
            <c:spPr>
              <a:solidFill>
                <a:schemeClr val="accent1">
                  <a:lumMod val="60000"/>
                </a:schemeClr>
              </a:solidFill>
              <a:ln>
                <a:noFill/>
              </a:ln>
              <a:effectLst/>
            </c:spPr>
            <c:extLst>
              <c:ext xmlns:c16="http://schemas.microsoft.com/office/drawing/2014/chart" uri="{C3380CC4-5D6E-409C-BE32-E72D297353CC}">
                <c16:uniqueId val="{0000000D-CB53-4297-92BB-21FE25FC91D9}"/>
              </c:ext>
            </c:extLst>
          </c:dPt>
          <c:dPt>
            <c:idx val="7"/>
            <c:invertIfNegative val="1"/>
            <c:bubble3D val="0"/>
            <c:spPr>
              <a:solidFill>
                <a:schemeClr val="accent2">
                  <a:lumMod val="60000"/>
                </a:schemeClr>
              </a:solidFill>
              <a:ln>
                <a:noFill/>
              </a:ln>
              <a:effectLst/>
            </c:spPr>
            <c:extLst>
              <c:ext xmlns:c16="http://schemas.microsoft.com/office/drawing/2014/chart" uri="{C3380CC4-5D6E-409C-BE32-E72D297353CC}">
                <c16:uniqueId val="{0000000F-4143-4D5B-926F-B2B20843E06F}"/>
              </c:ext>
            </c:extLst>
          </c:dPt>
          <c:dPt>
            <c:idx val="8"/>
            <c:invertIfNegative val="1"/>
            <c:bubble3D val="0"/>
            <c:spPr>
              <a:solidFill>
                <a:schemeClr val="accent3">
                  <a:lumMod val="60000"/>
                </a:schemeClr>
              </a:solidFill>
              <a:ln>
                <a:noFill/>
              </a:ln>
              <a:effectLst/>
            </c:spPr>
            <c:extLst>
              <c:ext xmlns:c16="http://schemas.microsoft.com/office/drawing/2014/chart" uri="{C3380CC4-5D6E-409C-BE32-E72D297353CC}">
                <c16:uniqueId val="{00000011-1C9F-4000-8C8A-DA50F3A24BDA}"/>
              </c:ext>
            </c:extLst>
          </c:dPt>
          <c:dLbls>
            <c:dLbl>
              <c:idx val="3"/>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B53-4297-92BB-21FE25FC91D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SIT</c:v>
                </c:pt>
                <c:pt idx="1">
                  <c:v>Pause/Stop Initiated</c:v>
                </c:pt>
                <c:pt idx="2">
                  <c:v>CCC/Buisness sign off</c:v>
                </c:pt>
                <c:pt idx="3">
                  <c:v>ISD/E&amp;TA</c:v>
                </c:pt>
                <c:pt idx="4">
                  <c:v>UXD</c:v>
                </c:pt>
                <c:pt idx="5">
                  <c:v>UAT</c:v>
                </c:pt>
                <c:pt idx="6">
                  <c:v>Development is in Progress</c:v>
                </c:pt>
                <c:pt idx="7">
                  <c:v>Planning Stage</c:v>
                </c:pt>
                <c:pt idx="8">
                  <c:v>Pre-demand Stage</c:v>
                </c:pt>
              </c:strCache>
            </c:strRef>
          </c:cat>
          <c:val>
            <c:numRef>
              <c:f>Sheet1!$B$2:$B$10</c:f>
              <c:numCache>
                <c:formatCode>General</c:formatCode>
                <c:ptCount val="9"/>
                <c:pt idx="0">
                  <c:v>1</c:v>
                </c:pt>
                <c:pt idx="1">
                  <c:v>1</c:v>
                </c:pt>
                <c:pt idx="2">
                  <c:v>9</c:v>
                </c:pt>
                <c:pt idx="3">
                  <c:v>6</c:v>
                </c:pt>
                <c:pt idx="4">
                  <c:v>2</c:v>
                </c:pt>
                <c:pt idx="5">
                  <c:v>6</c:v>
                </c:pt>
                <c:pt idx="6">
                  <c:v>33</c:v>
                </c:pt>
                <c:pt idx="7">
                  <c:v>11</c:v>
                </c:pt>
                <c:pt idx="8">
                  <c:v>18</c:v>
                </c:pt>
              </c:numCache>
            </c:numRef>
          </c:val>
          <c:extLst>
            <c:ext xmlns:c16="http://schemas.microsoft.com/office/drawing/2014/chart" uri="{C3380CC4-5D6E-409C-BE32-E72D297353CC}">
              <c16:uniqueId val="{00000012-CB53-4297-92BB-21FE25FC91D9}"/>
            </c:ext>
          </c:extLst>
        </c:ser>
        <c:dLbls>
          <c:showLegendKey val="0"/>
          <c:showVal val="0"/>
          <c:showCatName val="0"/>
          <c:showSerName val="0"/>
          <c:showPercent val="0"/>
          <c:showBubbleSize val="0"/>
        </c:dLbls>
        <c:gapWidth val="219"/>
        <c:overlap val="-27"/>
        <c:axId val="2128011664"/>
        <c:axId val="2105048720"/>
      </c:barChart>
      <c:catAx>
        <c:axId val="212801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105048720"/>
        <c:crosses val="autoZero"/>
        <c:auto val="1"/>
        <c:lblAlgn val="ctr"/>
        <c:lblOffset val="100"/>
        <c:noMultiLvlLbl val="0"/>
      </c:catAx>
      <c:valAx>
        <c:axId val="210504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01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9144215581272"/>
          <c:y val="2.705056791044565E-2"/>
          <c:w val="0.81719918742995401"/>
          <c:h val="0.76262162948895129"/>
        </c:manualLayout>
      </c:layout>
      <c:barChart>
        <c:barDir val="col"/>
        <c:grouping val="clustered"/>
        <c:varyColors val="1"/>
        <c:ser>
          <c:idx val="0"/>
          <c:order val="0"/>
          <c:tx>
            <c:strRef>
              <c:f>Sheet1!$B$1</c:f>
              <c:strCache>
                <c:ptCount val="1"/>
                <c:pt idx="0">
                  <c:v>Series 1</c:v>
                </c:pt>
              </c:strCache>
            </c:strRef>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5B79-4927-8201-86B3AFE17749}"/>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5B79-4927-8201-86B3AFE17749}"/>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5B79-4927-8201-86B3AFE17749}"/>
              </c:ext>
            </c:extLst>
          </c:dPt>
          <c:dPt>
            <c:idx val="3"/>
            <c:invertIfNegative val="1"/>
            <c:bubble3D val="0"/>
            <c:spPr>
              <a:solidFill>
                <a:schemeClr val="accent4"/>
              </a:solidFill>
              <a:ln>
                <a:noFill/>
              </a:ln>
              <a:effectLst/>
            </c:spPr>
            <c:extLst>
              <c:ext xmlns:c16="http://schemas.microsoft.com/office/drawing/2014/chart" uri="{C3380CC4-5D6E-409C-BE32-E72D297353CC}">
                <c16:uniqueId val="{00000007-5B79-4927-8201-86B3AFE17749}"/>
              </c:ext>
            </c:extLst>
          </c:dPt>
          <c:dPt>
            <c:idx val="4"/>
            <c:invertIfNegative val="1"/>
            <c:bubble3D val="0"/>
            <c:spPr>
              <a:solidFill>
                <a:schemeClr val="accent5"/>
              </a:solidFill>
              <a:ln>
                <a:noFill/>
              </a:ln>
              <a:effectLst/>
            </c:spPr>
            <c:extLst>
              <c:ext xmlns:c16="http://schemas.microsoft.com/office/drawing/2014/chart" uri="{C3380CC4-5D6E-409C-BE32-E72D297353CC}">
                <c16:uniqueId val="{00000009-5B79-4927-8201-86B3AFE17749}"/>
              </c:ext>
            </c:extLst>
          </c:dPt>
          <c:dPt>
            <c:idx val="5"/>
            <c:invertIfNegative val="1"/>
            <c:bubble3D val="0"/>
            <c:spPr>
              <a:solidFill>
                <a:schemeClr val="accent6"/>
              </a:solidFill>
              <a:ln>
                <a:noFill/>
              </a:ln>
              <a:effectLst/>
            </c:spPr>
            <c:extLst>
              <c:ext xmlns:c16="http://schemas.microsoft.com/office/drawing/2014/chart" uri="{C3380CC4-5D6E-409C-BE32-E72D297353CC}">
                <c16:uniqueId val="{0000000B-5B79-4927-8201-86B3AFE17749}"/>
              </c:ext>
            </c:extLst>
          </c:dPt>
          <c:dPt>
            <c:idx val="6"/>
            <c:invertIfNegative val="1"/>
            <c:bubble3D val="0"/>
            <c:spPr>
              <a:solidFill>
                <a:schemeClr val="accent1">
                  <a:lumMod val="60000"/>
                </a:schemeClr>
              </a:solidFill>
              <a:ln>
                <a:noFill/>
              </a:ln>
              <a:effectLst/>
            </c:spPr>
            <c:extLst>
              <c:ext xmlns:c16="http://schemas.microsoft.com/office/drawing/2014/chart" uri="{C3380CC4-5D6E-409C-BE32-E72D297353CC}">
                <c16:uniqueId val="{0000000D-5B79-4927-8201-86B3AFE17749}"/>
              </c:ext>
            </c:extLst>
          </c:dPt>
          <c:dPt>
            <c:idx val="7"/>
            <c:invertIfNegative val="1"/>
            <c:bubble3D val="0"/>
            <c:spPr>
              <a:solidFill>
                <a:schemeClr val="accent2">
                  <a:lumMod val="60000"/>
                </a:schemeClr>
              </a:solidFill>
              <a:ln>
                <a:noFill/>
              </a:ln>
              <a:effectLst/>
            </c:spPr>
            <c:extLst>
              <c:ext xmlns:c16="http://schemas.microsoft.com/office/drawing/2014/chart" uri="{C3380CC4-5D6E-409C-BE32-E72D297353CC}">
                <c16:uniqueId val="{0000000F-5B79-4927-8201-86B3AFE17749}"/>
              </c:ext>
            </c:extLst>
          </c:dPt>
          <c:dPt>
            <c:idx val="8"/>
            <c:invertIfNegative val="1"/>
            <c:bubble3D val="0"/>
            <c:spPr>
              <a:solidFill>
                <a:schemeClr val="accent3">
                  <a:lumMod val="60000"/>
                </a:schemeClr>
              </a:solidFill>
              <a:ln>
                <a:noFill/>
              </a:ln>
              <a:effectLst/>
            </c:spPr>
            <c:extLst>
              <c:ext xmlns:c16="http://schemas.microsoft.com/office/drawing/2014/chart" uri="{C3380CC4-5D6E-409C-BE32-E72D297353CC}">
                <c16:uniqueId val="{00000011-5B79-4927-8201-86B3AFE17749}"/>
              </c:ext>
            </c:extLst>
          </c:dPt>
          <c:dLbls>
            <c:dLbl>
              <c:idx val="4"/>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B79-4927-8201-86B3AFE1774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Planning Stage</c:v>
                </c:pt>
                <c:pt idx="1">
                  <c:v>Pre-demand stage</c:v>
                </c:pt>
              </c:strCache>
            </c:strRef>
          </c:cat>
          <c:val>
            <c:numRef>
              <c:f>Sheet1!$B$2:$B$3</c:f>
              <c:numCache>
                <c:formatCode>General</c:formatCode>
                <c:ptCount val="2"/>
                <c:pt idx="0">
                  <c:v>11</c:v>
                </c:pt>
                <c:pt idx="1">
                  <c:v>18</c:v>
                </c:pt>
              </c:numCache>
            </c:numRef>
          </c:val>
          <c:extLst>
            <c:ext xmlns:c16="http://schemas.microsoft.com/office/drawing/2014/chart" uri="{C3380CC4-5D6E-409C-BE32-E72D297353CC}">
              <c16:uniqueId val="{00000000-6620-4F44-9273-8AD0EDA62889}"/>
            </c:ext>
          </c:extLst>
        </c:ser>
        <c:dLbls>
          <c:showLegendKey val="0"/>
          <c:showVal val="0"/>
          <c:showCatName val="0"/>
          <c:showSerName val="0"/>
          <c:showPercent val="0"/>
          <c:showBubbleSize val="0"/>
        </c:dLbls>
        <c:gapWidth val="219"/>
        <c:axId val="2128011664"/>
        <c:axId val="2105048720"/>
      </c:barChart>
      <c:catAx>
        <c:axId val="212801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105048720"/>
        <c:crosses val="autoZero"/>
        <c:auto val="1"/>
        <c:lblAlgn val="ctr"/>
        <c:lblOffset val="100"/>
        <c:noMultiLvlLbl val="0"/>
      </c:catAx>
      <c:valAx>
        <c:axId val="2105048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011664"/>
        <c:crosses val="autoZero"/>
        <c:crossBetween val="between"/>
        <c:majorUnit val="5"/>
        <c:minorUnit val="1"/>
      </c:valAx>
      <c:spPr>
        <a:noFill/>
        <a:ln>
          <a:noFill/>
        </a:ln>
        <a:effectLst/>
      </c:spPr>
    </c:plotArea>
    <c:legend>
      <c:legendPos val="b"/>
      <c:layout>
        <c:manualLayout>
          <c:xMode val="edge"/>
          <c:yMode val="edge"/>
          <c:x val="8.4724913200366958E-2"/>
          <c:y val="0.90926791035144783"/>
          <c:w val="0.84343448818462263"/>
          <c:h val="5.48402625284614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9144215581272"/>
          <c:y val="2.705056791044565E-2"/>
          <c:w val="0.81719918742995401"/>
          <c:h val="0.76262162948895129"/>
        </c:manualLayout>
      </c:layout>
      <c:barChart>
        <c:barDir val="col"/>
        <c:grouping val="clustered"/>
        <c:varyColors val="1"/>
        <c:ser>
          <c:idx val="0"/>
          <c:order val="0"/>
          <c:tx>
            <c:strRef>
              <c:f>Sheet1!$B$1</c:f>
              <c:strCache>
                <c:ptCount val="1"/>
                <c:pt idx="0">
                  <c:v>Series 1</c:v>
                </c:pt>
              </c:strCache>
            </c:strRef>
          </c:tx>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5B79-4927-8201-86B3AFE17749}"/>
              </c:ext>
            </c:extLst>
          </c:dPt>
          <c:dPt>
            <c:idx val="1"/>
            <c:invertIfNegative val="1"/>
            <c:bubble3D val="0"/>
            <c:spPr>
              <a:solidFill>
                <a:schemeClr val="accent2"/>
              </a:solidFill>
              <a:ln>
                <a:noFill/>
              </a:ln>
              <a:effectLst/>
            </c:spPr>
            <c:extLst>
              <c:ext xmlns:c16="http://schemas.microsoft.com/office/drawing/2014/chart" uri="{C3380CC4-5D6E-409C-BE32-E72D297353CC}">
                <c16:uniqueId val="{00000003-5B79-4927-8201-86B3AFE17749}"/>
              </c:ext>
            </c:extLst>
          </c:dPt>
          <c:dPt>
            <c:idx val="2"/>
            <c:invertIfNegative val="1"/>
            <c:bubble3D val="0"/>
            <c:spPr>
              <a:solidFill>
                <a:schemeClr val="accent3"/>
              </a:solidFill>
              <a:ln>
                <a:noFill/>
              </a:ln>
              <a:effectLst/>
            </c:spPr>
            <c:extLst>
              <c:ext xmlns:c16="http://schemas.microsoft.com/office/drawing/2014/chart" uri="{C3380CC4-5D6E-409C-BE32-E72D297353CC}">
                <c16:uniqueId val="{00000005-5B79-4927-8201-86B3AFE17749}"/>
              </c:ext>
            </c:extLst>
          </c:dPt>
          <c:dPt>
            <c:idx val="3"/>
            <c:invertIfNegative val="1"/>
            <c:bubble3D val="0"/>
            <c:spPr>
              <a:solidFill>
                <a:schemeClr val="accent4"/>
              </a:solidFill>
              <a:ln>
                <a:noFill/>
              </a:ln>
              <a:effectLst/>
            </c:spPr>
            <c:extLst>
              <c:ext xmlns:c16="http://schemas.microsoft.com/office/drawing/2014/chart" uri="{C3380CC4-5D6E-409C-BE32-E72D297353CC}">
                <c16:uniqueId val="{00000007-5B79-4927-8201-86B3AFE17749}"/>
              </c:ext>
            </c:extLst>
          </c:dPt>
          <c:dPt>
            <c:idx val="4"/>
            <c:invertIfNegative val="1"/>
            <c:bubble3D val="0"/>
            <c:spPr>
              <a:solidFill>
                <a:schemeClr val="accent5"/>
              </a:solidFill>
              <a:ln>
                <a:noFill/>
              </a:ln>
              <a:effectLst/>
            </c:spPr>
            <c:extLst>
              <c:ext xmlns:c16="http://schemas.microsoft.com/office/drawing/2014/chart" uri="{C3380CC4-5D6E-409C-BE32-E72D297353CC}">
                <c16:uniqueId val="{00000009-5B79-4927-8201-86B3AFE17749}"/>
              </c:ext>
            </c:extLst>
          </c:dPt>
          <c:dPt>
            <c:idx val="5"/>
            <c:invertIfNegative val="1"/>
            <c:bubble3D val="0"/>
            <c:spPr>
              <a:solidFill>
                <a:schemeClr val="accent6"/>
              </a:solidFill>
              <a:ln>
                <a:noFill/>
              </a:ln>
              <a:effectLst/>
            </c:spPr>
            <c:extLst>
              <c:ext xmlns:c16="http://schemas.microsoft.com/office/drawing/2014/chart" uri="{C3380CC4-5D6E-409C-BE32-E72D297353CC}">
                <c16:uniqueId val="{0000000B-5B79-4927-8201-86B3AFE17749}"/>
              </c:ext>
            </c:extLst>
          </c:dPt>
          <c:dPt>
            <c:idx val="6"/>
            <c:invertIfNegative val="1"/>
            <c:bubble3D val="0"/>
            <c:spPr>
              <a:solidFill>
                <a:schemeClr val="accent1">
                  <a:lumMod val="60000"/>
                </a:schemeClr>
              </a:solidFill>
              <a:ln>
                <a:noFill/>
              </a:ln>
              <a:effectLst/>
            </c:spPr>
            <c:extLst>
              <c:ext xmlns:c16="http://schemas.microsoft.com/office/drawing/2014/chart" uri="{C3380CC4-5D6E-409C-BE32-E72D297353CC}">
                <c16:uniqueId val="{0000000D-5B79-4927-8201-86B3AFE17749}"/>
              </c:ext>
            </c:extLst>
          </c:dPt>
          <c:dPt>
            <c:idx val="7"/>
            <c:invertIfNegative val="1"/>
            <c:bubble3D val="0"/>
            <c:spPr>
              <a:solidFill>
                <a:schemeClr val="accent2">
                  <a:lumMod val="60000"/>
                </a:schemeClr>
              </a:solidFill>
              <a:ln>
                <a:noFill/>
              </a:ln>
              <a:effectLst/>
            </c:spPr>
            <c:extLst>
              <c:ext xmlns:c16="http://schemas.microsoft.com/office/drawing/2014/chart" uri="{C3380CC4-5D6E-409C-BE32-E72D297353CC}">
                <c16:uniqueId val="{0000000F-5B79-4927-8201-86B3AFE17749}"/>
              </c:ext>
            </c:extLst>
          </c:dPt>
          <c:dPt>
            <c:idx val="8"/>
            <c:invertIfNegative val="1"/>
            <c:bubble3D val="0"/>
            <c:spPr>
              <a:solidFill>
                <a:schemeClr val="accent3">
                  <a:lumMod val="60000"/>
                </a:schemeClr>
              </a:solidFill>
              <a:ln>
                <a:noFill/>
              </a:ln>
              <a:effectLst/>
            </c:spPr>
            <c:extLst>
              <c:ext xmlns:c16="http://schemas.microsoft.com/office/drawing/2014/chart" uri="{C3380CC4-5D6E-409C-BE32-E72D297353CC}">
                <c16:uniqueId val="{00000011-5B79-4927-8201-86B3AFE17749}"/>
              </c:ext>
            </c:extLst>
          </c:dPt>
          <c:dLbls>
            <c:dLbl>
              <c:idx val="4"/>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5B79-4927-8201-86B3AFE1774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&lt;30 Days</c:v>
                </c:pt>
                <c:pt idx="1">
                  <c:v>31 - 60 Days</c:v>
                </c:pt>
                <c:pt idx="2">
                  <c:v>61-90 Days</c:v>
                </c:pt>
              </c:strCache>
            </c:strRef>
          </c:cat>
          <c:val>
            <c:numRef>
              <c:f>Sheet1!$B$2:$B$4</c:f>
              <c:numCache>
                <c:formatCode>General</c:formatCode>
                <c:ptCount val="3"/>
                <c:pt idx="0">
                  <c:v>16</c:v>
                </c:pt>
                <c:pt idx="1">
                  <c:v>16</c:v>
                </c:pt>
                <c:pt idx="2">
                  <c:v>1</c:v>
                </c:pt>
              </c:numCache>
            </c:numRef>
          </c:val>
          <c:extLst>
            <c:ext xmlns:c16="http://schemas.microsoft.com/office/drawing/2014/chart" uri="{C3380CC4-5D6E-409C-BE32-E72D297353CC}">
              <c16:uniqueId val="{00000000-6620-4F44-9273-8AD0EDA62889}"/>
            </c:ext>
          </c:extLst>
        </c:ser>
        <c:dLbls>
          <c:showLegendKey val="0"/>
          <c:showVal val="0"/>
          <c:showCatName val="0"/>
          <c:showSerName val="0"/>
          <c:showPercent val="0"/>
          <c:showBubbleSize val="0"/>
        </c:dLbls>
        <c:gapWidth val="219"/>
        <c:overlap val="-27"/>
        <c:axId val="2128011664"/>
        <c:axId val="2105048720"/>
      </c:barChart>
      <c:catAx>
        <c:axId val="212801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lumMod val="65000"/>
                    <a:lumOff val="35000"/>
                  </a:schemeClr>
                </a:solidFill>
                <a:latin typeface="+mn-lt"/>
                <a:ea typeface="+mn-ea"/>
                <a:cs typeface="+mn-cs"/>
              </a:defRPr>
            </a:pPr>
            <a:endParaRPr lang="en-US"/>
          </a:p>
        </c:txPr>
        <c:crossAx val="2105048720"/>
        <c:crosses val="autoZero"/>
        <c:auto val="1"/>
        <c:lblAlgn val="ctr"/>
        <c:lblOffset val="100"/>
        <c:noMultiLvlLbl val="0"/>
      </c:catAx>
      <c:valAx>
        <c:axId val="210504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8011664"/>
        <c:crosses val="autoZero"/>
        <c:crossBetween val="between"/>
      </c:valAx>
      <c:spPr>
        <a:noFill/>
        <a:ln>
          <a:noFill/>
        </a:ln>
        <a:effectLst/>
      </c:spPr>
    </c:plotArea>
    <c:legend>
      <c:legendPos val="b"/>
      <c:legendEntry>
        <c:idx val="2"/>
        <c:delete val="1"/>
      </c:legendEntry>
      <c:layout>
        <c:manualLayout>
          <c:xMode val="edge"/>
          <c:yMode val="edge"/>
          <c:x val="0.2611931052271344"/>
          <c:y val="0.93418824293820646"/>
          <c:w val="0.53540600687425399"/>
          <c:h val="5.215738225923995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938" y="1"/>
            <a:ext cx="3037840" cy="466434"/>
          </a:xfrm>
          <a:prstGeom prst="rect">
            <a:avLst/>
          </a:prstGeom>
        </p:spPr>
        <p:txBody>
          <a:bodyPr vert="horz" lIns="91440" tIns="45720" rIns="91440" bIns="45720" rtlCol="0"/>
          <a:lstStyle>
            <a:lvl1pPr algn="r">
              <a:defRPr sz="1200"/>
            </a:lvl1pPr>
          </a:lstStyle>
          <a:p>
            <a:fld id="{FF1AB130-376A-4564-B7DA-3C7EB89D62D7}" type="datetimeFigureOut">
              <a:rPr lang="en-IN" smtClean="0"/>
              <a:t>24-12-2025</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30D4CF33-EC74-4F8F-8DAF-9B736F0932A5}" type="slidenum">
              <a:rPr lang="en-IN" smtClean="0"/>
              <a:t>‹#›</a:t>
            </a:fld>
            <a:endParaRPr lang="en-IN"/>
          </a:p>
        </p:txBody>
      </p:sp>
    </p:spTree>
    <p:extLst>
      <p:ext uri="{BB962C8B-B14F-4D97-AF65-F5344CB8AC3E}">
        <p14:creationId xmlns:p14="http://schemas.microsoft.com/office/powerpoint/2010/main" val="246894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25F920-EBAE-79A4-8D05-8E634341EB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17" name="Date Placeholder 4">
            <a:extLst>
              <a:ext uri="{FF2B5EF4-FFF2-40B4-BE49-F238E27FC236}">
                <a16:creationId xmlns:a16="http://schemas.microsoft.com/office/drawing/2014/main" id="{0A27E76A-22F8-0DDC-8653-D70E09CF33F4}"/>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5827DAD0-1340-46A1-AF47-0C0E96D949F0}" type="datetime1">
              <a:rPr lang="en-US" smtClean="0"/>
              <a:t>12/24/2025</a:t>
            </a:fld>
            <a:endParaRPr lang="en-US"/>
          </a:p>
        </p:txBody>
      </p:sp>
      <p:sp>
        <p:nvSpPr>
          <p:cNvPr id="18" name="Footer Placeholder 5">
            <a:extLst>
              <a:ext uri="{FF2B5EF4-FFF2-40B4-BE49-F238E27FC236}">
                <a16:creationId xmlns:a16="http://schemas.microsoft.com/office/drawing/2014/main" id="{1A3B4A55-6F2B-40E4-F375-2E48BB35E461}"/>
              </a:ext>
            </a:extLst>
          </p:cNvPr>
          <p:cNvSpPr>
            <a:spLocks noGrp="1"/>
          </p:cNvSpPr>
          <p:nvPr>
            <p:ph type="ftr" sz="quarter" idx="3"/>
          </p:nvPr>
        </p:nvSpPr>
        <p:spPr>
          <a:xfrm>
            <a:off x="962258"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9" name="Slide Number Placeholder 6">
            <a:extLst>
              <a:ext uri="{FF2B5EF4-FFF2-40B4-BE49-F238E27FC236}">
                <a16:creationId xmlns:a16="http://schemas.microsoft.com/office/drawing/2014/main" id="{45AB849F-D384-F0F7-AD14-D06A809FC803}"/>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2446637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905112-62AE-F03C-B312-741FF1D3D8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0"/>
            <a:ext cx="12189628" cy="6857999"/>
          </a:xfrm>
          <a:prstGeom prst="rect">
            <a:avLst/>
          </a:prstGeom>
        </p:spPr>
      </p:pic>
      <p:sp>
        <p:nvSpPr>
          <p:cNvPr id="2" name="Title 1">
            <a:extLst>
              <a:ext uri="{FF2B5EF4-FFF2-40B4-BE49-F238E27FC236}">
                <a16:creationId xmlns:a16="http://schemas.microsoft.com/office/drawing/2014/main" id="{4AEDC839-7739-83BE-95BF-B378DE1557B1}"/>
              </a:ext>
            </a:extLst>
          </p:cNvPr>
          <p:cNvSpPr>
            <a:spLocks noGrp="1"/>
          </p:cNvSpPr>
          <p:nvPr>
            <p:ph type="title" hasCustomPrompt="1"/>
          </p:nvPr>
        </p:nvSpPr>
        <p:spPr>
          <a:xfrm>
            <a:off x="7394590" y="1828800"/>
            <a:ext cx="3932237" cy="1600200"/>
          </a:xfrm>
        </p:spPr>
        <p:txBody>
          <a:bodyPr anchor="b">
            <a:noAutofit/>
          </a:bodyPr>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C4D25262-7845-ED19-9E93-73752BDCB63E}"/>
              </a:ext>
            </a:extLst>
          </p:cNvPr>
          <p:cNvSpPr>
            <a:spLocks noGrp="1"/>
          </p:cNvSpPr>
          <p:nvPr>
            <p:ph type="pic" idx="1"/>
          </p:nvPr>
        </p:nvSpPr>
        <p:spPr>
          <a:xfrm>
            <a:off x="1109952" y="1686719"/>
            <a:ext cx="5856113" cy="34754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A17A3A-6749-3D3E-F736-CC7A7DE23A86}"/>
              </a:ext>
            </a:extLst>
          </p:cNvPr>
          <p:cNvSpPr>
            <a:spLocks noGrp="1"/>
          </p:cNvSpPr>
          <p:nvPr>
            <p:ph type="body" sz="half" idx="2" hasCustomPrompt="1"/>
          </p:nvPr>
        </p:nvSpPr>
        <p:spPr>
          <a:xfrm>
            <a:off x="7394590" y="3425097"/>
            <a:ext cx="3932237" cy="173710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DC567381-DB37-093A-50CD-71E67262368B}"/>
              </a:ext>
            </a:extLst>
          </p:cNvPr>
          <p:cNvSpPr>
            <a:spLocks noGrp="1"/>
          </p:cNvSpPr>
          <p:nvPr>
            <p:ph type="dt" sz="half" idx="10"/>
          </p:nvPr>
        </p:nvSpPr>
        <p:spPr>
          <a:xfrm>
            <a:off x="6431280" y="6560343"/>
            <a:ext cx="1722120" cy="297657"/>
          </a:xfrm>
          <a:prstGeom prst="rect">
            <a:avLst/>
          </a:prstGeom>
        </p:spPr>
        <p:txBody>
          <a:bodyPr/>
          <a:lstStyle>
            <a:lvl1pPr>
              <a:defRPr sz="1400">
                <a:solidFill>
                  <a:srgbClr val="292075"/>
                </a:solidFill>
                <a:latin typeface="+mn-lt"/>
              </a:defRPr>
            </a:lvl1pPr>
          </a:lstStyle>
          <a:p>
            <a:fld id="{D3D5C5A9-5FD8-4876-B84A-7CA664218E67}" type="datetime1">
              <a:rPr lang="en-US" smtClean="0"/>
              <a:t>12/24/2025</a:t>
            </a:fld>
            <a:endParaRPr lang="en-US"/>
          </a:p>
        </p:txBody>
      </p:sp>
      <p:sp>
        <p:nvSpPr>
          <p:cNvPr id="10" name="Footer Placeholder 5">
            <a:extLst>
              <a:ext uri="{FF2B5EF4-FFF2-40B4-BE49-F238E27FC236}">
                <a16:creationId xmlns:a16="http://schemas.microsoft.com/office/drawing/2014/main" id="{442327F7-940D-7CC3-FD0E-1B3AC1D32ECF}"/>
              </a:ext>
            </a:extLst>
          </p:cNvPr>
          <p:cNvSpPr>
            <a:spLocks noGrp="1"/>
          </p:cNvSpPr>
          <p:nvPr>
            <p:ph type="ftr" sz="quarter" idx="3"/>
          </p:nvPr>
        </p:nvSpPr>
        <p:spPr>
          <a:xfrm>
            <a:off x="1079218"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1" name="Slide Number Placeholder 6">
            <a:extLst>
              <a:ext uri="{FF2B5EF4-FFF2-40B4-BE49-F238E27FC236}">
                <a16:creationId xmlns:a16="http://schemas.microsoft.com/office/drawing/2014/main" id="{A3DEC8C5-53F1-E13D-F237-32A99AFA025D}"/>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88354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0C34E7-11A5-198C-F84B-CD2D7D50F2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0"/>
            <a:ext cx="12189628" cy="6857999"/>
          </a:xfrm>
          <a:prstGeom prst="rect">
            <a:avLst/>
          </a:prstGeom>
        </p:spPr>
      </p:pic>
      <p:sp>
        <p:nvSpPr>
          <p:cNvPr id="2" name="Title 1">
            <a:extLst>
              <a:ext uri="{FF2B5EF4-FFF2-40B4-BE49-F238E27FC236}">
                <a16:creationId xmlns:a16="http://schemas.microsoft.com/office/drawing/2014/main" id="{26CF54C2-2756-3B39-9057-798AFA4EA3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3642DC-D931-0A7D-CAE7-9ADF688A7C79}"/>
              </a:ext>
            </a:extLst>
          </p:cNvPr>
          <p:cNvSpPr>
            <a:spLocks noGrp="1"/>
          </p:cNvSpPr>
          <p:nvPr>
            <p:ph type="body" orient="vert" idx="1"/>
          </p:nvPr>
        </p:nvSpPr>
        <p:spPr/>
        <p:txBody>
          <a:bodyPr vert="eaVert"/>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E6BF1EE9-0C22-AA7D-170D-277647F0AF63}"/>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295AC99A-8389-479B-A5E1-AA240BB82857}" type="datetime1">
              <a:rPr lang="en-US" smtClean="0"/>
              <a:t>12/24/2025</a:t>
            </a:fld>
            <a:endParaRPr lang="en-US"/>
          </a:p>
        </p:txBody>
      </p:sp>
      <p:sp>
        <p:nvSpPr>
          <p:cNvPr id="9" name="Footer Placeholder 5">
            <a:extLst>
              <a:ext uri="{FF2B5EF4-FFF2-40B4-BE49-F238E27FC236}">
                <a16:creationId xmlns:a16="http://schemas.microsoft.com/office/drawing/2014/main" id="{5026847C-FEF3-8DB2-3F2A-B272EBA3EE98}"/>
              </a:ext>
            </a:extLst>
          </p:cNvPr>
          <p:cNvSpPr>
            <a:spLocks noGrp="1"/>
          </p:cNvSpPr>
          <p:nvPr>
            <p:ph type="ftr" sz="quarter" idx="3"/>
          </p:nvPr>
        </p:nvSpPr>
        <p:spPr>
          <a:xfrm>
            <a:off x="1089852"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0" name="Slide Number Placeholder 6">
            <a:extLst>
              <a:ext uri="{FF2B5EF4-FFF2-40B4-BE49-F238E27FC236}">
                <a16:creationId xmlns:a16="http://schemas.microsoft.com/office/drawing/2014/main" id="{774EBCCD-DFBD-2E9B-B41D-3E8A9098EDB3}"/>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272738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B37203F-5A1A-1EF2-B22F-6FF614DEBF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0"/>
            <a:ext cx="12189628" cy="6857999"/>
          </a:xfrm>
          <a:prstGeom prst="rect">
            <a:avLst/>
          </a:prstGeom>
        </p:spPr>
      </p:pic>
      <p:sp>
        <p:nvSpPr>
          <p:cNvPr id="2" name="Vertical Title 1">
            <a:extLst>
              <a:ext uri="{FF2B5EF4-FFF2-40B4-BE49-F238E27FC236}">
                <a16:creationId xmlns:a16="http://schemas.microsoft.com/office/drawing/2014/main" id="{BB009BC3-EBC9-D172-FC1F-21C7388465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4F430-FCA8-1CBE-090D-3FA6D703B6EA}"/>
              </a:ext>
            </a:extLst>
          </p:cNvPr>
          <p:cNvSpPr>
            <a:spLocks noGrp="1"/>
          </p:cNvSpPr>
          <p:nvPr>
            <p:ph type="body" orient="vert" idx="1"/>
          </p:nvPr>
        </p:nvSpPr>
        <p:spPr>
          <a:xfrm>
            <a:off x="838200" y="365125"/>
            <a:ext cx="7734300" cy="5811838"/>
          </a:xfrm>
        </p:spPr>
        <p:txBody>
          <a:bodyPr vert="eaVert"/>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899B720D-40B2-E9A3-A8BD-C34D5A6C9E16}"/>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0575D0EF-F33F-4FCE-B400-6C571F3DFC65}" type="datetime1">
              <a:rPr lang="en-US" smtClean="0"/>
              <a:t>12/24/2025</a:t>
            </a:fld>
            <a:endParaRPr lang="en-US"/>
          </a:p>
        </p:txBody>
      </p:sp>
      <p:sp>
        <p:nvSpPr>
          <p:cNvPr id="8" name="Footer Placeholder 5">
            <a:extLst>
              <a:ext uri="{FF2B5EF4-FFF2-40B4-BE49-F238E27FC236}">
                <a16:creationId xmlns:a16="http://schemas.microsoft.com/office/drawing/2014/main" id="{1109659F-95EF-ED28-A16B-26498BAC370E}"/>
              </a:ext>
            </a:extLst>
          </p:cNvPr>
          <p:cNvSpPr>
            <a:spLocks noGrp="1"/>
          </p:cNvSpPr>
          <p:nvPr>
            <p:ph type="ftr" sz="quarter" idx="3"/>
          </p:nvPr>
        </p:nvSpPr>
        <p:spPr>
          <a:xfrm>
            <a:off x="1100484" y="6560343"/>
            <a:ext cx="4720244" cy="297657"/>
          </a:xfrm>
          <a:prstGeom prst="rect">
            <a:avLst/>
          </a:prstGeom>
        </p:spPr>
        <p:txBody>
          <a:bodyPr/>
          <a:lstStyle>
            <a:lvl1pPr>
              <a:defRPr sz="1400">
                <a:solidFill>
                  <a:srgbClr val="292075"/>
                </a:solidFill>
              </a:defRPr>
            </a:lvl1pPr>
          </a:lstStyle>
          <a:p>
            <a:r>
              <a:rPr lang="en-US"/>
              <a:t>Department Name</a:t>
            </a:r>
          </a:p>
        </p:txBody>
      </p:sp>
      <p:sp>
        <p:nvSpPr>
          <p:cNvPr id="9" name="Slide Number Placeholder 6">
            <a:extLst>
              <a:ext uri="{FF2B5EF4-FFF2-40B4-BE49-F238E27FC236}">
                <a16:creationId xmlns:a16="http://schemas.microsoft.com/office/drawing/2014/main" id="{7367B26A-0AC0-BAA6-52B5-854F641A5A67}"/>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250452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783D35C-D991-F2A8-DF72-FDB2D38555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0"/>
            <a:ext cx="12189628" cy="6857999"/>
          </a:xfrm>
          <a:prstGeom prst="rect">
            <a:avLst/>
          </a:prstGeom>
        </p:spPr>
      </p:pic>
      <p:sp>
        <p:nvSpPr>
          <p:cNvPr id="2" name="Title 1">
            <a:extLst>
              <a:ext uri="{FF2B5EF4-FFF2-40B4-BE49-F238E27FC236}">
                <a16:creationId xmlns:a16="http://schemas.microsoft.com/office/drawing/2014/main" id="{B5FE0905-DBEF-DA47-AFE7-2C6FC77B9FAF}"/>
              </a:ext>
            </a:extLst>
          </p:cNvPr>
          <p:cNvSpPr>
            <a:spLocks noGrp="1"/>
          </p:cNvSpPr>
          <p:nvPr>
            <p:ph type="ctrTitle"/>
          </p:nvPr>
        </p:nvSpPr>
        <p:spPr>
          <a:xfrm>
            <a:off x="1524000" y="1122363"/>
            <a:ext cx="9144000" cy="2387600"/>
          </a:xfrm>
        </p:spPr>
        <p:txBody>
          <a:bodyPr anchor="b"/>
          <a:lstStyle>
            <a:lvl1pPr algn="ctr">
              <a:defRPr sz="6000"/>
            </a:lvl1pPr>
          </a:lstStyle>
          <a:p>
            <a:endParaRPr lang="en-US"/>
          </a:p>
        </p:txBody>
      </p:sp>
      <p:sp>
        <p:nvSpPr>
          <p:cNvPr id="3" name="Subtitle 2">
            <a:extLst>
              <a:ext uri="{FF2B5EF4-FFF2-40B4-BE49-F238E27FC236}">
                <a16:creationId xmlns:a16="http://schemas.microsoft.com/office/drawing/2014/main" id="{54D7C4E6-6FEA-D985-E8A9-CDF2075DD2E1}"/>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4" name="Date Placeholder 4">
            <a:extLst>
              <a:ext uri="{FF2B5EF4-FFF2-40B4-BE49-F238E27FC236}">
                <a16:creationId xmlns:a16="http://schemas.microsoft.com/office/drawing/2014/main" id="{E0A3E8BA-D650-D757-15F7-024279AF6783}"/>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1E45941B-7507-4B0E-80CD-F19F69D33F14}" type="datetime1">
              <a:rPr lang="en-US" smtClean="0"/>
              <a:t>12/24/2025</a:t>
            </a:fld>
            <a:endParaRPr lang="en-US"/>
          </a:p>
        </p:txBody>
      </p:sp>
      <p:sp>
        <p:nvSpPr>
          <p:cNvPr id="5" name="Footer Placeholder 5">
            <a:extLst>
              <a:ext uri="{FF2B5EF4-FFF2-40B4-BE49-F238E27FC236}">
                <a16:creationId xmlns:a16="http://schemas.microsoft.com/office/drawing/2014/main" id="{F97ED358-A926-F61B-102C-D1AAAD1326FA}"/>
              </a:ext>
            </a:extLst>
          </p:cNvPr>
          <p:cNvSpPr>
            <a:spLocks noGrp="1"/>
          </p:cNvSpPr>
          <p:nvPr>
            <p:ph type="ftr" sz="quarter" idx="3"/>
          </p:nvPr>
        </p:nvSpPr>
        <p:spPr>
          <a:xfrm>
            <a:off x="1717174" y="6560343"/>
            <a:ext cx="4720244" cy="297657"/>
          </a:xfrm>
          <a:prstGeom prst="rect">
            <a:avLst/>
          </a:prstGeom>
        </p:spPr>
        <p:txBody>
          <a:bodyPr/>
          <a:lstStyle>
            <a:lvl1pPr>
              <a:defRPr sz="1400">
                <a:solidFill>
                  <a:srgbClr val="292075"/>
                </a:solidFill>
              </a:defRPr>
            </a:lvl1pPr>
          </a:lstStyle>
          <a:p>
            <a:r>
              <a:rPr lang="en-US"/>
              <a:t>Department Name</a:t>
            </a:r>
          </a:p>
        </p:txBody>
      </p:sp>
      <p:sp>
        <p:nvSpPr>
          <p:cNvPr id="6" name="Slide Number Placeholder 6">
            <a:extLst>
              <a:ext uri="{FF2B5EF4-FFF2-40B4-BE49-F238E27FC236}">
                <a16:creationId xmlns:a16="http://schemas.microsoft.com/office/drawing/2014/main" id="{8A5CC9A7-4991-68C8-A1A8-2150900A323C}"/>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41953347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E54C9E-31D3-694C-2921-21C9903511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76" y="0"/>
            <a:ext cx="12189630" cy="6857999"/>
          </a:xfrm>
          <a:prstGeom prst="rect">
            <a:avLst/>
          </a:prstGeom>
        </p:spPr>
      </p:pic>
      <p:sp>
        <p:nvSpPr>
          <p:cNvPr id="2" name="Title 1">
            <a:extLst>
              <a:ext uri="{FF2B5EF4-FFF2-40B4-BE49-F238E27FC236}">
                <a16:creationId xmlns:a16="http://schemas.microsoft.com/office/drawing/2014/main" id="{89C942BF-3AEF-65ED-C330-4E155397E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45663-EC35-8A11-330B-B0212CEE9E87}"/>
              </a:ext>
            </a:extLst>
          </p:cNvPr>
          <p:cNvSpPr>
            <a:spLocks noGrp="1"/>
          </p:cNvSpPr>
          <p:nvPr>
            <p:ph idx="1"/>
          </p:nvPr>
        </p:nvSpPr>
        <p:spPr/>
        <p:txBody>
          <a:bodyPr/>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7FB6BE49-D5B9-2A92-BE1B-FBF438710849}"/>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1F30D38C-903C-4096-B3F7-28BFCAE200DD}" type="datetime1">
              <a:rPr lang="en-US" smtClean="0"/>
              <a:t>12/24/2025</a:t>
            </a:fld>
            <a:endParaRPr lang="en-US"/>
          </a:p>
        </p:txBody>
      </p:sp>
      <p:sp>
        <p:nvSpPr>
          <p:cNvPr id="9" name="Footer Placeholder 5">
            <a:extLst>
              <a:ext uri="{FF2B5EF4-FFF2-40B4-BE49-F238E27FC236}">
                <a16:creationId xmlns:a16="http://schemas.microsoft.com/office/drawing/2014/main" id="{DDBA352F-3734-5C95-278D-A0FEC42704CF}"/>
              </a:ext>
            </a:extLst>
          </p:cNvPr>
          <p:cNvSpPr>
            <a:spLocks noGrp="1"/>
          </p:cNvSpPr>
          <p:nvPr>
            <p:ph type="ftr" sz="quarter" idx="3"/>
          </p:nvPr>
        </p:nvSpPr>
        <p:spPr>
          <a:xfrm>
            <a:off x="1100481"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0" name="Slide Number Placeholder 6">
            <a:extLst>
              <a:ext uri="{FF2B5EF4-FFF2-40B4-BE49-F238E27FC236}">
                <a16:creationId xmlns:a16="http://schemas.microsoft.com/office/drawing/2014/main" id="{1360645A-F278-953C-D844-DBEEEC93F5EF}"/>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393946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B00077E-BA72-DFE9-6AF5-C302C424B51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0"/>
            <a:ext cx="12189628" cy="6857999"/>
          </a:xfrm>
          <a:prstGeom prst="rect">
            <a:avLst/>
          </a:prstGeom>
        </p:spPr>
      </p:pic>
      <p:sp>
        <p:nvSpPr>
          <p:cNvPr id="2" name="Title 1">
            <a:extLst>
              <a:ext uri="{FF2B5EF4-FFF2-40B4-BE49-F238E27FC236}">
                <a16:creationId xmlns:a16="http://schemas.microsoft.com/office/drawing/2014/main" id="{6D8D4CF0-C0B2-19DA-7544-645CF6F607BC}"/>
              </a:ext>
            </a:extLst>
          </p:cNvPr>
          <p:cNvSpPr>
            <a:spLocks noGrp="1"/>
          </p:cNvSpPr>
          <p:nvPr>
            <p:ph type="title"/>
          </p:nvPr>
        </p:nvSpPr>
        <p:spPr>
          <a:xfrm>
            <a:off x="831850" y="1709738"/>
            <a:ext cx="10515600" cy="2852737"/>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A34E8ED8-3113-18E5-89C2-749AA0743104}"/>
              </a:ext>
            </a:extLst>
          </p:cNvPr>
          <p:cNvSpPr>
            <a:spLocks noGrp="1"/>
          </p:cNvSpPr>
          <p:nvPr>
            <p:ph type="body" idx="1"/>
          </p:nvPr>
        </p:nvSpPr>
        <p:spPr>
          <a:xfrm>
            <a:off x="831850" y="4589463"/>
            <a:ext cx="10515600" cy="1500187"/>
          </a:xfrm>
        </p:spPr>
        <p:txBody>
          <a:bodyPr>
            <a:normAutofit/>
          </a:bodyPr>
          <a:lstStyle>
            <a:lvl1pPr marL="0" indent="0" algn="ctr">
              <a:buNone/>
              <a:defRPr sz="3600">
                <a:solidFill>
                  <a:srgbClr val="00A6E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4">
            <a:extLst>
              <a:ext uri="{FF2B5EF4-FFF2-40B4-BE49-F238E27FC236}">
                <a16:creationId xmlns:a16="http://schemas.microsoft.com/office/drawing/2014/main" id="{AE95D915-B7B5-4FDD-4852-0FEF035EA3BE}"/>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FDDB00F0-26D8-4896-8B68-20C0EDFD728C}" type="datetime1">
              <a:rPr lang="en-US" smtClean="0"/>
              <a:t>12/24/2025</a:t>
            </a:fld>
            <a:endParaRPr lang="en-US"/>
          </a:p>
        </p:txBody>
      </p:sp>
      <p:sp>
        <p:nvSpPr>
          <p:cNvPr id="8" name="Footer Placeholder 5">
            <a:extLst>
              <a:ext uri="{FF2B5EF4-FFF2-40B4-BE49-F238E27FC236}">
                <a16:creationId xmlns:a16="http://schemas.microsoft.com/office/drawing/2014/main" id="{298EF34F-D569-D11E-D3E5-96A198340720}"/>
              </a:ext>
            </a:extLst>
          </p:cNvPr>
          <p:cNvSpPr>
            <a:spLocks noGrp="1"/>
          </p:cNvSpPr>
          <p:nvPr>
            <p:ph type="ftr" sz="quarter" idx="3"/>
          </p:nvPr>
        </p:nvSpPr>
        <p:spPr>
          <a:xfrm>
            <a:off x="1738442" y="6560343"/>
            <a:ext cx="4720244" cy="297657"/>
          </a:xfrm>
          <a:prstGeom prst="rect">
            <a:avLst/>
          </a:prstGeom>
        </p:spPr>
        <p:txBody>
          <a:bodyPr/>
          <a:lstStyle>
            <a:lvl1pPr>
              <a:defRPr sz="1400">
                <a:solidFill>
                  <a:srgbClr val="292075"/>
                </a:solidFill>
              </a:defRPr>
            </a:lvl1pPr>
          </a:lstStyle>
          <a:p>
            <a:r>
              <a:rPr lang="en-US"/>
              <a:t>Department Name</a:t>
            </a:r>
          </a:p>
        </p:txBody>
      </p:sp>
      <p:sp>
        <p:nvSpPr>
          <p:cNvPr id="9" name="Slide Number Placeholder 6">
            <a:extLst>
              <a:ext uri="{FF2B5EF4-FFF2-40B4-BE49-F238E27FC236}">
                <a16:creationId xmlns:a16="http://schemas.microsoft.com/office/drawing/2014/main" id="{D0B97FE2-62AD-6CB5-3DD8-73E4533A9DF9}"/>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91816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CA1F45-D9F2-2A0D-1E22-C50E06E238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9628" cy="6857999"/>
          </a:xfrm>
          <a:prstGeom prst="rect">
            <a:avLst/>
          </a:prstGeom>
        </p:spPr>
      </p:pic>
      <p:sp>
        <p:nvSpPr>
          <p:cNvPr id="2" name="Title 1">
            <a:extLst>
              <a:ext uri="{FF2B5EF4-FFF2-40B4-BE49-F238E27FC236}">
                <a16:creationId xmlns:a16="http://schemas.microsoft.com/office/drawing/2014/main" id="{A621DBF9-B489-B9FB-3C8C-DF2154BF69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80B9F-338D-D5A7-7F89-33D672042F6D}"/>
              </a:ext>
            </a:extLst>
          </p:cNvPr>
          <p:cNvSpPr>
            <a:spLocks noGrp="1"/>
          </p:cNvSpPr>
          <p:nvPr>
            <p:ph sz="half" idx="1"/>
          </p:nvPr>
        </p:nvSpPr>
        <p:spPr>
          <a:xfrm>
            <a:off x="838200" y="1825625"/>
            <a:ext cx="5181600" cy="4351338"/>
          </a:xfrm>
        </p:spPr>
        <p:txBody>
          <a:bodyPr/>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C8A69C-91D3-F885-9DCB-3748A92A16FF}"/>
              </a:ext>
            </a:extLst>
          </p:cNvPr>
          <p:cNvSpPr>
            <a:spLocks noGrp="1"/>
          </p:cNvSpPr>
          <p:nvPr>
            <p:ph sz="half" idx="2"/>
          </p:nvPr>
        </p:nvSpPr>
        <p:spPr>
          <a:xfrm>
            <a:off x="6172200" y="1825625"/>
            <a:ext cx="5181600" cy="4351338"/>
          </a:xfrm>
        </p:spPr>
        <p:txBody>
          <a:bodyPr/>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6099C324-3215-EA40-9161-A3465F42FB71}"/>
              </a:ext>
            </a:extLst>
          </p:cNvPr>
          <p:cNvSpPr>
            <a:spLocks noGrp="1"/>
          </p:cNvSpPr>
          <p:nvPr>
            <p:ph type="dt" sz="half" idx="10"/>
          </p:nvPr>
        </p:nvSpPr>
        <p:spPr>
          <a:xfrm>
            <a:off x="6431280" y="6560343"/>
            <a:ext cx="1722120" cy="297657"/>
          </a:xfrm>
          <a:prstGeom prst="rect">
            <a:avLst/>
          </a:prstGeom>
        </p:spPr>
        <p:txBody>
          <a:bodyPr/>
          <a:lstStyle>
            <a:lvl1pPr>
              <a:defRPr sz="1400">
                <a:solidFill>
                  <a:srgbClr val="292075"/>
                </a:solidFill>
                <a:latin typeface="+mn-lt"/>
              </a:defRPr>
            </a:lvl1pPr>
          </a:lstStyle>
          <a:p>
            <a:fld id="{7B248468-BC66-4BBC-939D-B1064859DD55}" type="datetime1">
              <a:rPr lang="en-US" smtClean="0"/>
              <a:t>12/24/2025</a:t>
            </a:fld>
            <a:endParaRPr lang="en-US"/>
          </a:p>
        </p:txBody>
      </p:sp>
      <p:sp>
        <p:nvSpPr>
          <p:cNvPr id="10" name="Footer Placeholder 5">
            <a:extLst>
              <a:ext uri="{FF2B5EF4-FFF2-40B4-BE49-F238E27FC236}">
                <a16:creationId xmlns:a16="http://schemas.microsoft.com/office/drawing/2014/main" id="{0D1CA538-B4BE-BBF8-856A-51BC0DD1A1A3}"/>
              </a:ext>
            </a:extLst>
          </p:cNvPr>
          <p:cNvSpPr>
            <a:spLocks noGrp="1"/>
          </p:cNvSpPr>
          <p:nvPr>
            <p:ph type="ftr" sz="quarter" idx="3"/>
          </p:nvPr>
        </p:nvSpPr>
        <p:spPr>
          <a:xfrm>
            <a:off x="1089855"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1" name="Slide Number Placeholder 6">
            <a:extLst>
              <a:ext uri="{FF2B5EF4-FFF2-40B4-BE49-F238E27FC236}">
                <a16:creationId xmlns:a16="http://schemas.microsoft.com/office/drawing/2014/main" id="{4EEE3CC0-D19D-2CB9-C54B-CE82F968E384}"/>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2439722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5C4CBB-E474-3E3B-C151-559656F36B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34" y="1"/>
            <a:ext cx="12189628" cy="6857999"/>
          </a:xfrm>
          <a:prstGeom prst="rect">
            <a:avLst/>
          </a:prstGeom>
        </p:spPr>
      </p:pic>
      <p:sp>
        <p:nvSpPr>
          <p:cNvPr id="2" name="Title 1">
            <a:extLst>
              <a:ext uri="{FF2B5EF4-FFF2-40B4-BE49-F238E27FC236}">
                <a16:creationId xmlns:a16="http://schemas.microsoft.com/office/drawing/2014/main" id="{BFA00464-840E-FB9F-A9BD-267CC928F539}"/>
              </a:ext>
            </a:extLst>
          </p:cNvPr>
          <p:cNvSpPr>
            <a:spLocks noGrp="1"/>
          </p:cNvSpPr>
          <p:nvPr>
            <p:ph type="title"/>
          </p:nvPr>
        </p:nvSpPr>
        <p:spPr>
          <a:xfrm>
            <a:off x="839788" y="365125"/>
            <a:ext cx="10515600" cy="1325563"/>
          </a:xfrm>
        </p:spPr>
        <p:txBody>
          <a:bodyPr/>
          <a:lstStyle>
            <a:lvl1pPr>
              <a:defRPr>
                <a:solidFill>
                  <a:srgbClr val="292075"/>
                </a:solidFill>
              </a:defRPr>
            </a:lvl1pPr>
          </a:lstStyle>
          <a:p>
            <a:r>
              <a:rPr lang="en-US"/>
              <a:t>Click to edit Master title style</a:t>
            </a:r>
          </a:p>
        </p:txBody>
      </p:sp>
      <p:sp>
        <p:nvSpPr>
          <p:cNvPr id="3" name="Text Placeholder 2">
            <a:extLst>
              <a:ext uri="{FF2B5EF4-FFF2-40B4-BE49-F238E27FC236}">
                <a16:creationId xmlns:a16="http://schemas.microsoft.com/office/drawing/2014/main" id="{6D2839A0-79DE-3673-EE4B-895980364451}"/>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00A6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C3B7B-1E8C-8CC0-3CE7-60D2239CAF83}"/>
              </a:ext>
            </a:extLst>
          </p:cNvPr>
          <p:cNvSpPr>
            <a:spLocks noGrp="1"/>
          </p:cNvSpPr>
          <p:nvPr>
            <p:ph sz="half" idx="2"/>
          </p:nvPr>
        </p:nvSpPr>
        <p:spPr>
          <a:xfrm>
            <a:off x="839788" y="2505075"/>
            <a:ext cx="5157787" cy="3684588"/>
          </a:xfrm>
        </p:spPr>
        <p:txBody>
          <a:bodyPr/>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9DAD7D-BD31-A36C-E26D-4CF00B2BE20E}"/>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00A6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75A7A-CA27-C4AC-0AA7-05DB090A2E86}"/>
              </a:ext>
            </a:extLst>
          </p:cNvPr>
          <p:cNvSpPr>
            <a:spLocks noGrp="1"/>
          </p:cNvSpPr>
          <p:nvPr>
            <p:ph sz="quarter" idx="4"/>
          </p:nvPr>
        </p:nvSpPr>
        <p:spPr>
          <a:xfrm>
            <a:off x="6172200" y="2505075"/>
            <a:ext cx="5183188" cy="3684588"/>
          </a:xfrm>
        </p:spPr>
        <p:txBody>
          <a:bodyPr/>
          <a:lstStyle>
            <a:lvl1pPr>
              <a:defRPr>
                <a:solidFill>
                  <a:srgbClr val="292075"/>
                </a:solidFill>
              </a:defRPr>
            </a:lvl1pPr>
            <a:lvl2pPr>
              <a:defRPr>
                <a:solidFill>
                  <a:srgbClr val="292075"/>
                </a:solidFill>
              </a:defRPr>
            </a:lvl2pPr>
            <a:lvl3pPr>
              <a:defRPr>
                <a:solidFill>
                  <a:srgbClr val="292075"/>
                </a:solidFill>
              </a:defRPr>
            </a:lvl3pPr>
            <a:lvl4pPr>
              <a:defRPr>
                <a:solidFill>
                  <a:srgbClr val="292075"/>
                </a:solidFill>
              </a:defRPr>
            </a:lvl4pPr>
            <a:lvl5pPr>
              <a:defRPr>
                <a:solidFill>
                  <a:srgbClr val="2920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a:extLst>
              <a:ext uri="{FF2B5EF4-FFF2-40B4-BE49-F238E27FC236}">
                <a16:creationId xmlns:a16="http://schemas.microsoft.com/office/drawing/2014/main" id="{88112433-F933-0BE5-13E3-C5520BE49604}"/>
              </a:ext>
            </a:extLst>
          </p:cNvPr>
          <p:cNvSpPr>
            <a:spLocks noGrp="1"/>
          </p:cNvSpPr>
          <p:nvPr>
            <p:ph type="dt" sz="half" idx="10"/>
          </p:nvPr>
        </p:nvSpPr>
        <p:spPr>
          <a:xfrm>
            <a:off x="6431280" y="6560343"/>
            <a:ext cx="1722120" cy="297657"/>
          </a:xfrm>
          <a:prstGeom prst="rect">
            <a:avLst/>
          </a:prstGeom>
        </p:spPr>
        <p:txBody>
          <a:bodyPr/>
          <a:lstStyle>
            <a:lvl1pPr>
              <a:defRPr sz="1400">
                <a:solidFill>
                  <a:srgbClr val="292075"/>
                </a:solidFill>
                <a:latin typeface="+mn-lt"/>
              </a:defRPr>
            </a:lvl1pPr>
          </a:lstStyle>
          <a:p>
            <a:fld id="{38222BDA-0C95-4B20-8907-26D0948805B1}" type="datetime1">
              <a:rPr lang="en-US" smtClean="0"/>
              <a:t>12/24/2025</a:t>
            </a:fld>
            <a:endParaRPr lang="en-US"/>
          </a:p>
        </p:txBody>
      </p:sp>
      <p:sp>
        <p:nvSpPr>
          <p:cNvPr id="12" name="Footer Placeholder 5">
            <a:extLst>
              <a:ext uri="{FF2B5EF4-FFF2-40B4-BE49-F238E27FC236}">
                <a16:creationId xmlns:a16="http://schemas.microsoft.com/office/drawing/2014/main" id="{C2D8BCC4-8381-5AA1-75EC-66469E4B0AE0}"/>
              </a:ext>
            </a:extLst>
          </p:cNvPr>
          <p:cNvSpPr>
            <a:spLocks noGrp="1"/>
          </p:cNvSpPr>
          <p:nvPr>
            <p:ph type="ftr" sz="quarter" idx="11"/>
          </p:nvPr>
        </p:nvSpPr>
        <p:spPr>
          <a:xfrm>
            <a:off x="1100482"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3" name="Slide Number Placeholder 6">
            <a:extLst>
              <a:ext uri="{FF2B5EF4-FFF2-40B4-BE49-F238E27FC236}">
                <a16:creationId xmlns:a16="http://schemas.microsoft.com/office/drawing/2014/main" id="{FCDE58B9-6F18-738A-6E59-6A606D810C1F}"/>
              </a:ext>
            </a:extLst>
          </p:cNvPr>
          <p:cNvSpPr>
            <a:spLocks noGrp="1"/>
          </p:cNvSpPr>
          <p:nvPr>
            <p:ph type="sldNum" sz="quarter" idx="12"/>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122230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70B71D-6680-0983-591F-4E7F8BAFD7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89628" cy="6857999"/>
          </a:xfrm>
          <a:prstGeom prst="rect">
            <a:avLst/>
          </a:prstGeom>
        </p:spPr>
      </p:pic>
      <p:sp>
        <p:nvSpPr>
          <p:cNvPr id="2" name="Title 1">
            <a:extLst>
              <a:ext uri="{FF2B5EF4-FFF2-40B4-BE49-F238E27FC236}">
                <a16:creationId xmlns:a16="http://schemas.microsoft.com/office/drawing/2014/main" id="{7FA78EF1-56AA-F013-3393-95B977105B54}"/>
              </a:ext>
            </a:extLst>
          </p:cNvPr>
          <p:cNvSpPr>
            <a:spLocks noGrp="1"/>
          </p:cNvSpPr>
          <p:nvPr>
            <p:ph type="title"/>
          </p:nvPr>
        </p:nvSpPr>
        <p:spPr/>
        <p:txBody>
          <a:bodyPr/>
          <a:lstStyle/>
          <a:p>
            <a:r>
              <a:rPr lang="en-US"/>
              <a:t>Click to edit Master title style</a:t>
            </a:r>
          </a:p>
        </p:txBody>
      </p:sp>
      <p:sp>
        <p:nvSpPr>
          <p:cNvPr id="6" name="Date Placeholder 4">
            <a:extLst>
              <a:ext uri="{FF2B5EF4-FFF2-40B4-BE49-F238E27FC236}">
                <a16:creationId xmlns:a16="http://schemas.microsoft.com/office/drawing/2014/main" id="{9DE786C5-37E7-CEE2-E2B6-62EBBBD6044D}"/>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92BAC773-4552-4060-9156-5824178A1C6A}" type="datetime1">
              <a:rPr lang="en-US" smtClean="0"/>
              <a:t>12/24/2025</a:t>
            </a:fld>
            <a:endParaRPr lang="en-US"/>
          </a:p>
        </p:txBody>
      </p:sp>
      <p:sp>
        <p:nvSpPr>
          <p:cNvPr id="8" name="Footer Placeholder 5">
            <a:extLst>
              <a:ext uri="{FF2B5EF4-FFF2-40B4-BE49-F238E27FC236}">
                <a16:creationId xmlns:a16="http://schemas.microsoft.com/office/drawing/2014/main" id="{F77BC3EF-2D94-76E8-5A83-89A4B204D2CD}"/>
              </a:ext>
            </a:extLst>
          </p:cNvPr>
          <p:cNvSpPr>
            <a:spLocks noGrp="1"/>
          </p:cNvSpPr>
          <p:nvPr>
            <p:ph type="ftr" sz="quarter" idx="3"/>
          </p:nvPr>
        </p:nvSpPr>
        <p:spPr>
          <a:xfrm>
            <a:off x="1164280" y="6560343"/>
            <a:ext cx="4720244" cy="297657"/>
          </a:xfrm>
          <a:prstGeom prst="rect">
            <a:avLst/>
          </a:prstGeom>
        </p:spPr>
        <p:txBody>
          <a:bodyPr/>
          <a:lstStyle>
            <a:lvl1pPr>
              <a:defRPr sz="1400">
                <a:solidFill>
                  <a:srgbClr val="292075"/>
                </a:solidFill>
              </a:defRPr>
            </a:lvl1pPr>
          </a:lstStyle>
          <a:p>
            <a:r>
              <a:rPr lang="en-US"/>
              <a:t>Department Name</a:t>
            </a:r>
          </a:p>
        </p:txBody>
      </p:sp>
      <p:sp>
        <p:nvSpPr>
          <p:cNvPr id="9" name="Slide Number Placeholder 6">
            <a:extLst>
              <a:ext uri="{FF2B5EF4-FFF2-40B4-BE49-F238E27FC236}">
                <a16:creationId xmlns:a16="http://schemas.microsoft.com/office/drawing/2014/main" id="{A2B48A0A-982E-E9E6-5533-2361F1DD3182}"/>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2382467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B12E16-6A52-D868-CA18-2ECE96C47E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6" y="0"/>
            <a:ext cx="12189628" cy="6857999"/>
          </a:xfrm>
          <a:prstGeom prst="rect">
            <a:avLst/>
          </a:prstGeom>
        </p:spPr>
      </p:pic>
      <p:sp>
        <p:nvSpPr>
          <p:cNvPr id="5" name="Date Placeholder 4">
            <a:extLst>
              <a:ext uri="{FF2B5EF4-FFF2-40B4-BE49-F238E27FC236}">
                <a16:creationId xmlns:a16="http://schemas.microsoft.com/office/drawing/2014/main" id="{58D5A0A6-3C78-A11A-663E-4375CFC2669E}"/>
              </a:ext>
            </a:extLst>
          </p:cNvPr>
          <p:cNvSpPr>
            <a:spLocks noGrp="1"/>
          </p:cNvSpPr>
          <p:nvPr>
            <p:ph type="dt" sz="half" idx="2"/>
          </p:nvPr>
        </p:nvSpPr>
        <p:spPr>
          <a:xfrm>
            <a:off x="6431280" y="6560343"/>
            <a:ext cx="1722120" cy="297657"/>
          </a:xfrm>
          <a:prstGeom prst="rect">
            <a:avLst/>
          </a:prstGeom>
        </p:spPr>
        <p:txBody>
          <a:bodyPr/>
          <a:lstStyle>
            <a:lvl1pPr>
              <a:defRPr sz="1400">
                <a:solidFill>
                  <a:srgbClr val="292075"/>
                </a:solidFill>
                <a:latin typeface="+mn-lt"/>
              </a:defRPr>
            </a:lvl1pPr>
          </a:lstStyle>
          <a:p>
            <a:fld id="{5B35E778-32CB-4AB7-85D5-7024F3EC9BB9}" type="datetime1">
              <a:rPr lang="en-US" smtClean="0"/>
              <a:t>12/24/2025</a:t>
            </a:fld>
            <a:endParaRPr lang="en-US"/>
          </a:p>
        </p:txBody>
      </p:sp>
      <p:sp>
        <p:nvSpPr>
          <p:cNvPr id="6" name="Footer Placeholder 5">
            <a:extLst>
              <a:ext uri="{FF2B5EF4-FFF2-40B4-BE49-F238E27FC236}">
                <a16:creationId xmlns:a16="http://schemas.microsoft.com/office/drawing/2014/main" id="{791149BB-7C0D-6719-1011-BDE7A3BC0F63}"/>
              </a:ext>
            </a:extLst>
          </p:cNvPr>
          <p:cNvSpPr>
            <a:spLocks noGrp="1"/>
          </p:cNvSpPr>
          <p:nvPr>
            <p:ph type="ftr" sz="quarter" idx="3"/>
          </p:nvPr>
        </p:nvSpPr>
        <p:spPr>
          <a:xfrm>
            <a:off x="1100485" y="6560343"/>
            <a:ext cx="4720244" cy="297657"/>
          </a:xfrm>
          <a:prstGeom prst="rect">
            <a:avLst/>
          </a:prstGeom>
        </p:spPr>
        <p:txBody>
          <a:bodyPr/>
          <a:lstStyle>
            <a:lvl1pPr>
              <a:defRPr sz="1400">
                <a:solidFill>
                  <a:srgbClr val="292075"/>
                </a:solidFill>
              </a:defRPr>
            </a:lvl1pPr>
          </a:lstStyle>
          <a:p>
            <a:r>
              <a:rPr lang="en-US"/>
              <a:t>Department Name</a:t>
            </a:r>
          </a:p>
        </p:txBody>
      </p:sp>
      <p:sp>
        <p:nvSpPr>
          <p:cNvPr id="7" name="Slide Number Placeholder 6">
            <a:extLst>
              <a:ext uri="{FF2B5EF4-FFF2-40B4-BE49-F238E27FC236}">
                <a16:creationId xmlns:a16="http://schemas.microsoft.com/office/drawing/2014/main" id="{8F40E7BB-3066-B12E-AC71-53E55C7B249D}"/>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43017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44F51-2CC9-E896-8EED-8398B7C0FF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71" y="-4763"/>
            <a:ext cx="12189628" cy="6857999"/>
          </a:xfrm>
          <a:prstGeom prst="rect">
            <a:avLst/>
          </a:prstGeom>
        </p:spPr>
      </p:pic>
      <p:sp>
        <p:nvSpPr>
          <p:cNvPr id="2" name="Title 1">
            <a:extLst>
              <a:ext uri="{FF2B5EF4-FFF2-40B4-BE49-F238E27FC236}">
                <a16:creationId xmlns:a16="http://schemas.microsoft.com/office/drawing/2014/main" id="{E1AC26B2-2401-0BBB-55FD-7DC76D742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4B0CCB-20E7-5628-E9E5-44D4411C9AC2}"/>
              </a:ext>
            </a:extLst>
          </p:cNvPr>
          <p:cNvSpPr>
            <a:spLocks noGrp="1"/>
          </p:cNvSpPr>
          <p:nvPr>
            <p:ph idx="1"/>
          </p:nvPr>
        </p:nvSpPr>
        <p:spPr>
          <a:xfrm>
            <a:off x="5183188" y="987425"/>
            <a:ext cx="6172200" cy="4873625"/>
          </a:xfrm>
        </p:spPr>
        <p:txBody>
          <a:bodyPr/>
          <a:lstStyle>
            <a:lvl1pPr>
              <a:defRPr sz="3200">
                <a:solidFill>
                  <a:srgbClr val="292075"/>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6D546E-FC00-D5D2-F4D4-118C19855C36}"/>
              </a:ext>
            </a:extLst>
          </p:cNvPr>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a:extLst>
              <a:ext uri="{FF2B5EF4-FFF2-40B4-BE49-F238E27FC236}">
                <a16:creationId xmlns:a16="http://schemas.microsoft.com/office/drawing/2014/main" id="{99F3FBA5-B0C0-43B0-FD63-BA3287804A3C}"/>
              </a:ext>
            </a:extLst>
          </p:cNvPr>
          <p:cNvSpPr>
            <a:spLocks noGrp="1"/>
          </p:cNvSpPr>
          <p:nvPr>
            <p:ph type="dt" sz="half" idx="10"/>
          </p:nvPr>
        </p:nvSpPr>
        <p:spPr>
          <a:xfrm>
            <a:off x="6431280" y="6560343"/>
            <a:ext cx="1722120" cy="297657"/>
          </a:xfrm>
          <a:prstGeom prst="rect">
            <a:avLst/>
          </a:prstGeom>
        </p:spPr>
        <p:txBody>
          <a:bodyPr/>
          <a:lstStyle>
            <a:lvl1pPr>
              <a:defRPr sz="1400">
                <a:solidFill>
                  <a:srgbClr val="292075"/>
                </a:solidFill>
                <a:latin typeface="+mn-lt"/>
              </a:defRPr>
            </a:lvl1pPr>
          </a:lstStyle>
          <a:p>
            <a:fld id="{D1EBD786-1EFD-4830-AD86-6AD2EBA8131C}" type="datetime1">
              <a:rPr lang="en-US" smtClean="0"/>
              <a:t>12/24/2025</a:t>
            </a:fld>
            <a:endParaRPr lang="en-US"/>
          </a:p>
        </p:txBody>
      </p:sp>
      <p:sp>
        <p:nvSpPr>
          <p:cNvPr id="10" name="Footer Placeholder 5">
            <a:extLst>
              <a:ext uri="{FF2B5EF4-FFF2-40B4-BE49-F238E27FC236}">
                <a16:creationId xmlns:a16="http://schemas.microsoft.com/office/drawing/2014/main" id="{2DAAA3DB-9B16-FEF5-0245-81969EA12C1D}"/>
              </a:ext>
            </a:extLst>
          </p:cNvPr>
          <p:cNvSpPr>
            <a:spLocks noGrp="1"/>
          </p:cNvSpPr>
          <p:nvPr>
            <p:ph type="ftr" sz="quarter" idx="3"/>
          </p:nvPr>
        </p:nvSpPr>
        <p:spPr>
          <a:xfrm>
            <a:off x="1079219" y="6560343"/>
            <a:ext cx="4720244" cy="297657"/>
          </a:xfrm>
          <a:prstGeom prst="rect">
            <a:avLst/>
          </a:prstGeom>
        </p:spPr>
        <p:txBody>
          <a:bodyPr/>
          <a:lstStyle>
            <a:lvl1pPr>
              <a:defRPr sz="1400">
                <a:solidFill>
                  <a:srgbClr val="292075"/>
                </a:solidFill>
              </a:defRPr>
            </a:lvl1pPr>
          </a:lstStyle>
          <a:p>
            <a:r>
              <a:rPr lang="en-US"/>
              <a:t>Department Name</a:t>
            </a:r>
          </a:p>
        </p:txBody>
      </p:sp>
      <p:sp>
        <p:nvSpPr>
          <p:cNvPr id="11" name="Slide Number Placeholder 6">
            <a:extLst>
              <a:ext uri="{FF2B5EF4-FFF2-40B4-BE49-F238E27FC236}">
                <a16:creationId xmlns:a16="http://schemas.microsoft.com/office/drawing/2014/main" id="{D37D7155-3DE0-380E-FF62-56CC10C818B9}"/>
              </a:ext>
            </a:extLst>
          </p:cNvPr>
          <p:cNvSpPr>
            <a:spLocks noGrp="1"/>
          </p:cNvSpPr>
          <p:nvPr>
            <p:ph type="sldNum" sz="quarter" idx="4"/>
          </p:nvPr>
        </p:nvSpPr>
        <p:spPr>
          <a:xfrm>
            <a:off x="8153400" y="6560343"/>
            <a:ext cx="2852651" cy="297657"/>
          </a:xfrm>
          <a:prstGeom prst="rect">
            <a:avLst/>
          </a:prstGeom>
        </p:spPr>
        <p:txBody>
          <a:bodyPr/>
          <a:lstStyle>
            <a:lvl1pPr algn="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207371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268430-D812-15FA-289E-3587ED64C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50E5ED-F975-3873-4B19-B16D829D8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7F89EDB9-141D-02D1-CE42-0F2AA9B4DDD7}"/>
              </a:ext>
            </a:extLst>
          </p:cNvPr>
          <p:cNvSpPr>
            <a:spLocks noGrp="1"/>
          </p:cNvSpPr>
          <p:nvPr>
            <p:ph type="dt" sz="half" idx="2"/>
          </p:nvPr>
        </p:nvSpPr>
        <p:spPr>
          <a:xfrm>
            <a:off x="6431280" y="6607813"/>
            <a:ext cx="1722120" cy="365125"/>
          </a:xfrm>
          <a:prstGeom prst="rect">
            <a:avLst/>
          </a:prstGeom>
        </p:spPr>
        <p:txBody>
          <a:bodyPr/>
          <a:lstStyle>
            <a:lvl1pPr>
              <a:defRPr sz="1400">
                <a:solidFill>
                  <a:srgbClr val="292075"/>
                </a:solidFill>
                <a:latin typeface="+mn-lt"/>
              </a:defRPr>
            </a:lvl1pPr>
          </a:lstStyle>
          <a:p>
            <a:fld id="{2D61582F-E8C5-4AF8-8995-4A203041A0B0}" type="datetime1">
              <a:rPr lang="en-US" smtClean="0"/>
              <a:t>12/24/2025</a:t>
            </a:fld>
            <a:endParaRPr lang="en-US"/>
          </a:p>
        </p:txBody>
      </p:sp>
      <p:sp>
        <p:nvSpPr>
          <p:cNvPr id="5" name="Footer Placeholder 5">
            <a:extLst>
              <a:ext uri="{FF2B5EF4-FFF2-40B4-BE49-F238E27FC236}">
                <a16:creationId xmlns:a16="http://schemas.microsoft.com/office/drawing/2014/main" id="{A81DA74B-0F48-51F5-EA80-03D18C9A567F}"/>
              </a:ext>
            </a:extLst>
          </p:cNvPr>
          <p:cNvSpPr>
            <a:spLocks noGrp="1"/>
          </p:cNvSpPr>
          <p:nvPr>
            <p:ph type="ftr" sz="quarter" idx="3"/>
          </p:nvPr>
        </p:nvSpPr>
        <p:spPr>
          <a:xfrm>
            <a:off x="1059253" y="6563208"/>
            <a:ext cx="4720244" cy="365125"/>
          </a:xfrm>
          <a:prstGeom prst="rect">
            <a:avLst/>
          </a:prstGeom>
        </p:spPr>
        <p:txBody>
          <a:bodyPr/>
          <a:lstStyle>
            <a:lvl1pPr>
              <a:defRPr sz="1400">
                <a:solidFill>
                  <a:srgbClr val="292075"/>
                </a:solidFill>
              </a:defRPr>
            </a:lvl1pPr>
          </a:lstStyle>
          <a:p>
            <a:r>
              <a:rPr lang="en-US"/>
              <a:t>Department Name</a:t>
            </a:r>
          </a:p>
        </p:txBody>
      </p:sp>
      <p:sp>
        <p:nvSpPr>
          <p:cNvPr id="6" name="Slide Number Placeholder 6">
            <a:extLst>
              <a:ext uri="{FF2B5EF4-FFF2-40B4-BE49-F238E27FC236}">
                <a16:creationId xmlns:a16="http://schemas.microsoft.com/office/drawing/2014/main" id="{30BF3C53-77CA-CF5C-7FCD-0F4219C5686F}"/>
              </a:ext>
            </a:extLst>
          </p:cNvPr>
          <p:cNvSpPr>
            <a:spLocks noGrp="1"/>
          </p:cNvSpPr>
          <p:nvPr>
            <p:ph type="sldNum" sz="quarter" idx="4"/>
          </p:nvPr>
        </p:nvSpPr>
        <p:spPr>
          <a:xfrm>
            <a:off x="8153400" y="6560343"/>
            <a:ext cx="2852651" cy="365125"/>
          </a:xfrm>
          <a:prstGeom prst="rect">
            <a:avLst/>
          </a:prstGeom>
        </p:spPr>
        <p:txBody>
          <a:bodyPr/>
          <a:lstStyle>
            <a:lvl1pPr>
              <a:defRPr sz="1400">
                <a:solidFill>
                  <a:srgbClr val="292075"/>
                </a:solidFill>
              </a:defRPr>
            </a:lvl1pPr>
          </a:lstStyle>
          <a:p>
            <a:fld id="{9482FD28-1F30-446F-8AB5-85931E8E9E28}" type="slidenum">
              <a:rPr lang="en-US" smtClean="0"/>
              <a:pPr/>
              <a:t>‹#›</a:t>
            </a:fld>
            <a:endParaRPr lang="en-US"/>
          </a:p>
        </p:txBody>
      </p:sp>
    </p:spTree>
    <p:extLst>
      <p:ext uri="{BB962C8B-B14F-4D97-AF65-F5344CB8AC3E}">
        <p14:creationId xmlns:p14="http://schemas.microsoft.com/office/powerpoint/2010/main" val="3994624988"/>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000" b="1" kern="1200">
          <a:solidFill>
            <a:srgbClr val="292075"/>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A6E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A6E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A6E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A6E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A6E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bionline-my.sharepoint.com/:x:/g/personal/suhas_kumar_sbi_co_in/IQCD1aqVdHAIRKk-XFRr3ZHtAUgXyuM4H7gewhoOXRPX__8?e=WDtv0n" TargetMode="Externa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hyperlink" Target="https://sbionline-my.sharepoint.com/:x:/g/personal/suhas_kumar_sbi_co_in/IQDyVF5t-VdzQ4Vp-Fcv-_dSAdnKHeGeSjm9AI5WRQQrIxc?e=9eMsHP" TargetMode="External"/><Relationship Id="rId5" Type="http://schemas.openxmlformats.org/officeDocument/2006/relationships/hyperlink" Target="https://bsgrupo.com/bs-campus/blog/Excel-2016-Novedades-en-Visualizacion-de-Datos-1118"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sbionline-my.sharepoint.com/:x:/g/personal/suhas_kumar_sbi_co_in/IQAR-9wO079hRqWU29rGdL7xAX1ObRAwWh8JDFMLyfO461I?e=MKVZ3o" TargetMode="Externa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hyperlink" Target="https://sbionline-my.sharepoint.com/:x:/g/personal/suhas_kumar_sbi_co_in/IQCqfBJjUAaGSJY1tWwHdkHtAW1BU-ZYOFqMULtS9Tst_Fc?e=peL9Ya" TargetMode="External"/><Relationship Id="rId5" Type="http://schemas.openxmlformats.org/officeDocument/2006/relationships/hyperlink" Target="https://bsgrupo.com/bs-campus/blog/Excel-2016-Novedades-en-Visualizacion-de-Datos-1118"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bionline-my.sharepoint.com/:x:/g/personal/suhas_kumar_sbi_co_in/IQA3bJo4krmIR7VUmbECtVhWAZGK5yZirPsUYqpmV5MSKhg?e=arHWDD" TargetMode="External"/><Relationship Id="rId1" Type="http://schemas.openxmlformats.org/officeDocument/2006/relationships/slideLayout" Target="../slideLayouts/slideLayout2.xml"/><Relationship Id="rId5" Type="http://schemas.openxmlformats.org/officeDocument/2006/relationships/hyperlink" Target="https://sbionline-my.sharepoint.com/:x:/g/personal/suhas_kumar_sbi_co_in/IQA2Iam3Bp5vSIqVk2oM61fqAe9dmX_qwkSEO_23Soct_fc?e=H4mobX" TargetMode="External"/><Relationship Id="rId4" Type="http://schemas.openxmlformats.org/officeDocument/2006/relationships/hyperlink" Target="https://bsgrupo.com/bs-campus/blog/Excel-2016-Novedades-en-Visualizacion-de-Datos-11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AC1FD6-C935-4923-A0C9-935E68EBBA30}"/>
              </a:ext>
            </a:extLst>
          </p:cNvPr>
          <p:cNvSpPr txBox="1"/>
          <p:nvPr/>
        </p:nvSpPr>
        <p:spPr>
          <a:xfrm>
            <a:off x="3281839" y="1085850"/>
            <a:ext cx="5628322" cy="1077218"/>
          </a:xfrm>
          <a:prstGeom prst="rect">
            <a:avLst/>
          </a:prstGeom>
          <a:noFill/>
        </p:spPr>
        <p:txBody>
          <a:bodyPr wrap="square" lIns="91440" tIns="45720" rIns="91440" bIns="45720" rtlCol="0" anchor="t">
            <a:spAutoFit/>
          </a:bodyPr>
          <a:lstStyle/>
          <a:p>
            <a:pPr algn="ctr"/>
            <a:r>
              <a:rPr lang="en-US" sz="3200" b="1">
                <a:solidFill>
                  <a:srgbClr val="002060"/>
                </a:solidFill>
                <a:latin typeface="Aptos    "/>
              </a:rPr>
              <a:t>Weekly Review – IT SP A&amp;W</a:t>
            </a:r>
          </a:p>
          <a:p>
            <a:pPr algn="ctr"/>
            <a:r>
              <a:rPr lang="en-US" sz="3200" b="1">
                <a:solidFill>
                  <a:srgbClr val="002060"/>
                </a:solidFill>
                <a:latin typeface="Aptos    "/>
              </a:rPr>
              <a:t>24.12.2025</a:t>
            </a:r>
          </a:p>
        </p:txBody>
      </p:sp>
    </p:spTree>
    <p:extLst>
      <p:ext uri="{BB962C8B-B14F-4D97-AF65-F5344CB8AC3E}">
        <p14:creationId xmlns:p14="http://schemas.microsoft.com/office/powerpoint/2010/main" val="18363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lang="en-IN" sz="2800" b="1">
                <a:solidFill>
                  <a:prstClr val="white"/>
                </a:solidFill>
                <a:latin typeface="Calibri" panose="020F0502020204030204"/>
                <a:ea typeface="Tahoma"/>
                <a:cs typeface="Arial"/>
              </a:rPr>
              <a:t>DEVIATIONS</a:t>
            </a: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39" name="Text Placeholder 11">
            <a:extLst>
              <a:ext uri="{FF2B5EF4-FFF2-40B4-BE49-F238E27FC236}">
                <a16:creationId xmlns:a16="http://schemas.microsoft.com/office/drawing/2014/main" id="{94BEC1B9-3982-4397-B603-F1173FE535A2}"/>
              </a:ext>
            </a:extLst>
          </p:cNvPr>
          <p:cNvSpPr txBox="1">
            <a:spLocks/>
          </p:cNvSpPr>
          <p:nvPr/>
        </p:nvSpPr>
        <p:spPr>
          <a:xfrm>
            <a:off x="4275240" y="2768364"/>
            <a:ext cx="5106503" cy="132127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all" spc="100" normalizeH="0" baseline="0" noProof="0">
                <a:ln>
                  <a:noFill/>
                </a:ln>
                <a:solidFill>
                  <a:srgbClr val="000000"/>
                </a:solidFill>
                <a:effectLst/>
                <a:uLnTx/>
                <a:uFillTx/>
                <a:latin typeface="Aptos     "/>
              </a:rPr>
              <a:t>nil</a:t>
            </a:r>
          </a:p>
        </p:txBody>
      </p:sp>
      <p:sp>
        <p:nvSpPr>
          <p:cNvPr id="4" name="Slide Number Placeholder 3">
            <a:extLst>
              <a:ext uri="{FF2B5EF4-FFF2-40B4-BE49-F238E27FC236}">
                <a16:creationId xmlns:a16="http://schemas.microsoft.com/office/drawing/2014/main" id="{535A1D95-3884-46D1-94BD-A0484C70A158}"/>
              </a:ext>
            </a:extLst>
          </p:cNvPr>
          <p:cNvSpPr>
            <a:spLocks noGrp="1"/>
          </p:cNvSpPr>
          <p:nvPr>
            <p:ph type="sldNum" sz="quarter" idx="4"/>
          </p:nvPr>
        </p:nvSpPr>
        <p:spPr/>
        <p:txBody>
          <a:bodyPr/>
          <a:lstStyle/>
          <a:p>
            <a:fld id="{9482FD28-1F30-446F-8AB5-85931E8E9E28}" type="slidenum">
              <a:rPr lang="en-US" smtClean="0"/>
              <a:pPr/>
              <a:t>10</a:t>
            </a:fld>
            <a:endParaRPr lang="en-US"/>
          </a:p>
        </p:txBody>
      </p:sp>
    </p:spTree>
    <p:extLst>
      <p:ext uri="{BB962C8B-B14F-4D97-AF65-F5344CB8AC3E}">
        <p14:creationId xmlns:p14="http://schemas.microsoft.com/office/powerpoint/2010/main" val="119434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Review of ATR:</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1943100" y="1022197"/>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723006"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000" b="1" i="0" u="none" strike="noStrike" kern="1200" cap="all" spc="500" normalizeH="0" baseline="0" noProof="0">
                <a:ln>
                  <a:noFill/>
                </a:ln>
                <a:solidFill>
                  <a:srgbClr val="FFFFFF"/>
                </a:solidFill>
                <a:effectLst/>
                <a:uLnTx/>
                <a:uFillTx/>
                <a:latin typeface="Imprint MT Shadow"/>
                <a:ea typeface="+mn-ea"/>
                <a:cs typeface="+mn-cs"/>
              </a:rPr>
              <a:t>SP-A&amp;W</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grpSp>
        <p:nvGrpSpPr>
          <p:cNvPr id="5" name="Group 4">
            <a:extLst>
              <a:ext uri="{FF2B5EF4-FFF2-40B4-BE49-F238E27FC236}">
                <a16:creationId xmlns:a16="http://schemas.microsoft.com/office/drawing/2014/main" id="{34E3E686-3A83-4C02-BE24-1D0A780B1990}"/>
              </a:ext>
            </a:extLst>
          </p:cNvPr>
          <p:cNvGrpSpPr/>
          <p:nvPr/>
        </p:nvGrpSpPr>
        <p:grpSpPr>
          <a:xfrm>
            <a:off x="2712533" y="2426022"/>
            <a:ext cx="3585533" cy="1586545"/>
            <a:chOff x="2169478" y="1036644"/>
            <a:chExt cx="3585533" cy="1586545"/>
          </a:xfrm>
        </p:grpSpPr>
        <p:sp>
          <p:nvSpPr>
            <p:cNvPr id="9" name="TextBox 8">
              <a:extLst>
                <a:ext uri="{FF2B5EF4-FFF2-40B4-BE49-F238E27FC236}">
                  <a16:creationId xmlns:a16="http://schemas.microsoft.com/office/drawing/2014/main" id="{6344C5B3-A5C5-455A-822B-26DDE81CD945}"/>
                </a:ext>
              </a:extLst>
            </p:cNvPr>
            <p:cNvSpPr txBox="1"/>
            <p:nvPr/>
          </p:nvSpPr>
          <p:spPr>
            <a:xfrm>
              <a:off x="2169478" y="1036644"/>
              <a:ext cx="551149" cy="1246495"/>
            </a:xfrm>
            <a:prstGeom prst="rect">
              <a:avLst/>
            </a:prstGeom>
            <a:gradFill>
              <a:gsLst>
                <a:gs pos="0">
                  <a:schemeClr val="accent4">
                    <a:lumMod val="5000"/>
                    <a:lumOff val="95000"/>
                    <a:alpha val="46000"/>
                  </a:schemeClr>
                </a:gs>
                <a:gs pos="74000">
                  <a:schemeClr val="accent4">
                    <a:lumMod val="45000"/>
                    <a:lumOff val="55000"/>
                    <a:alpha val="65000"/>
                  </a:schemeClr>
                </a:gs>
                <a:gs pos="83000">
                  <a:schemeClr val="accent4">
                    <a:lumMod val="45000"/>
                    <a:lumOff val="55000"/>
                    <a:alpha val="64000"/>
                  </a:schemeClr>
                </a:gs>
                <a:gs pos="100000">
                  <a:schemeClr val="accent4">
                    <a:lumMod val="30000"/>
                    <a:lumOff val="70000"/>
                    <a:alpha val="68000"/>
                  </a:schemeClr>
                </a:gs>
              </a:gsLst>
              <a:lin ang="5400000" scaled="1"/>
            </a:gradFill>
          </p:spPr>
          <p:txBody>
            <a:bodyPr wrap="square" rtlCol="0">
              <a:spAutoFit/>
            </a:bodyPr>
            <a:lstStyle/>
            <a:p>
              <a:r>
                <a:rPr lang="en-US" sz="2500" b="1">
                  <a:solidFill>
                    <a:srgbClr val="002060"/>
                  </a:solidFill>
                  <a:latin typeface="Aptos                              "/>
                </a:rPr>
                <a:t>I</a:t>
              </a:r>
            </a:p>
            <a:p>
              <a:r>
                <a:rPr lang="en-US" sz="2500" b="1">
                  <a:solidFill>
                    <a:srgbClr val="002060"/>
                  </a:solidFill>
                  <a:latin typeface="Aptos                              "/>
                </a:rPr>
                <a:t>A</a:t>
              </a:r>
            </a:p>
            <a:p>
              <a:r>
                <a:rPr lang="en-US" sz="2500" b="1">
                  <a:solidFill>
                    <a:srgbClr val="002060"/>
                  </a:solidFill>
                  <a:latin typeface="Aptos                              "/>
                </a:rPr>
                <a:t>D</a:t>
              </a:r>
            </a:p>
          </p:txBody>
        </p:sp>
        <p:sp>
          <p:nvSpPr>
            <p:cNvPr id="11" name="Text Placeholder 11">
              <a:extLst>
                <a:ext uri="{FF2B5EF4-FFF2-40B4-BE49-F238E27FC236}">
                  <a16:creationId xmlns:a16="http://schemas.microsoft.com/office/drawing/2014/main" id="{2C4F6515-452B-4330-9945-80877D193B2D}"/>
                </a:ext>
              </a:extLst>
            </p:cNvPr>
            <p:cNvSpPr txBox="1">
              <a:spLocks/>
            </p:cNvSpPr>
            <p:nvPr/>
          </p:nvSpPr>
          <p:spPr>
            <a:xfrm>
              <a:off x="2874753" y="1103539"/>
              <a:ext cx="2880258" cy="75623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rgbClr val="000000"/>
                  </a:solidFill>
                  <a:latin typeface="Aptos     "/>
                </a:rPr>
                <a:t>ACB Meeting dated 20.08.2025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0">
                  <a:solidFill>
                    <a:srgbClr val="000000"/>
                  </a:solidFill>
                  <a:latin typeface="Aptos     "/>
                </a:rPr>
                <a:t>  Branch One view platform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000000"/>
                </a:solidFill>
                <a:latin typeface="Aptos     "/>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2" name="Rectangle 11">
              <a:extLst>
                <a:ext uri="{FF2B5EF4-FFF2-40B4-BE49-F238E27FC236}">
                  <a16:creationId xmlns:a16="http://schemas.microsoft.com/office/drawing/2014/main" id="{913310EC-7682-4FE5-93E7-DA9DFC89AB4C}"/>
                </a:ext>
                <a:ext uri="{C183D7F6-B498-43B3-948B-1728B52AA6E4}">
                  <adec:decorative xmlns:adec="http://schemas.microsoft.com/office/drawing/2017/decorative" val="1"/>
                </a:ext>
              </a:extLst>
            </p:cNvPr>
            <p:cNvSpPr/>
            <p:nvPr/>
          </p:nvSpPr>
          <p:spPr>
            <a:xfrm flipV="1">
              <a:off x="3131261" y="1919449"/>
              <a:ext cx="2623750" cy="45719"/>
            </a:xfrm>
            <a:prstGeom prst="rect">
              <a:avLst/>
            </a:prstGeom>
            <a:gradFill>
              <a:gsLst>
                <a:gs pos="0">
                  <a:srgbClr val="F4CE2F">
                    <a:lumMod val="60000"/>
                    <a:lumOff val="40000"/>
                  </a:srgbClr>
                </a:gs>
                <a:gs pos="100000">
                  <a:srgbClr val="F58020">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13" name="Text Placeholder 11">
              <a:extLst>
                <a:ext uri="{FF2B5EF4-FFF2-40B4-BE49-F238E27FC236}">
                  <a16:creationId xmlns:a16="http://schemas.microsoft.com/office/drawing/2014/main" id="{A133C5EF-43BC-4DA3-A042-FDF5CE7F32AD}"/>
                </a:ext>
              </a:extLst>
            </p:cNvPr>
            <p:cNvSpPr txBox="1">
              <a:spLocks/>
            </p:cNvSpPr>
            <p:nvPr/>
          </p:nvSpPr>
          <p:spPr>
            <a:xfrm>
              <a:off x="3223153" y="2052417"/>
              <a:ext cx="2288091" cy="570772"/>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solidFill>
                    <a:srgbClr val="000000"/>
                  </a:solidFill>
                  <a:latin typeface="Aptos     "/>
                </a:rPr>
                <a:t>Timeline for compliance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all" spc="100" normalizeH="0" baseline="0" noProof="0">
                  <a:ln>
                    <a:noFill/>
                  </a:ln>
                  <a:solidFill>
                    <a:srgbClr val="000000"/>
                  </a:solidFill>
                  <a:effectLst/>
                  <a:uLnTx/>
                  <a:uFillTx/>
                  <a:latin typeface="Aptos     "/>
                </a:rPr>
                <a:t>30.09.2025</a:t>
              </a:r>
            </a:p>
          </p:txBody>
        </p:sp>
        <p:sp>
          <p:nvSpPr>
            <p:cNvPr id="21" name="Text Placeholder 11">
              <a:extLst>
                <a:ext uri="{FF2B5EF4-FFF2-40B4-BE49-F238E27FC236}">
                  <a16:creationId xmlns:a16="http://schemas.microsoft.com/office/drawing/2014/main" id="{C989EF95-2563-468E-AED2-BD6B4BB05FC3}"/>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grpSp>
      <p:sp>
        <p:nvSpPr>
          <p:cNvPr id="4" name="Slide Number Placeholder 3">
            <a:extLst>
              <a:ext uri="{FF2B5EF4-FFF2-40B4-BE49-F238E27FC236}">
                <a16:creationId xmlns:a16="http://schemas.microsoft.com/office/drawing/2014/main" id="{2FF1AEE5-9C42-445A-B9F2-0F300DC10CE7}"/>
              </a:ext>
            </a:extLst>
          </p:cNvPr>
          <p:cNvSpPr>
            <a:spLocks noGrp="1"/>
          </p:cNvSpPr>
          <p:nvPr>
            <p:ph type="sldNum" sz="quarter" idx="4"/>
          </p:nvPr>
        </p:nvSpPr>
        <p:spPr/>
        <p:txBody>
          <a:bodyPr/>
          <a:lstStyle/>
          <a:p>
            <a:fld id="{9482FD28-1F30-446F-8AB5-85931E8E9E28}" type="slidenum">
              <a:rPr lang="en-US" smtClean="0"/>
              <a:pPr/>
              <a:t>11</a:t>
            </a:fld>
            <a:endParaRPr lang="en-US"/>
          </a:p>
        </p:txBody>
      </p:sp>
      <p:grpSp>
        <p:nvGrpSpPr>
          <p:cNvPr id="15" name="Group 14">
            <a:extLst>
              <a:ext uri="{FF2B5EF4-FFF2-40B4-BE49-F238E27FC236}">
                <a16:creationId xmlns:a16="http://schemas.microsoft.com/office/drawing/2014/main" id="{86AD5891-EFBD-452D-AD20-67DFB1B2EC37}"/>
              </a:ext>
            </a:extLst>
          </p:cNvPr>
          <p:cNvGrpSpPr/>
          <p:nvPr/>
        </p:nvGrpSpPr>
        <p:grpSpPr>
          <a:xfrm>
            <a:off x="7382070" y="2459470"/>
            <a:ext cx="2972141" cy="1519650"/>
            <a:chOff x="2874753" y="1103539"/>
            <a:chExt cx="2972141" cy="1519650"/>
          </a:xfrm>
        </p:grpSpPr>
        <p:sp>
          <p:nvSpPr>
            <p:cNvPr id="17" name="Text Placeholder 11">
              <a:extLst>
                <a:ext uri="{FF2B5EF4-FFF2-40B4-BE49-F238E27FC236}">
                  <a16:creationId xmlns:a16="http://schemas.microsoft.com/office/drawing/2014/main" id="{327B7CC2-03A9-4D1D-A36B-DC95E1E5B280}"/>
                </a:ext>
              </a:extLst>
            </p:cNvPr>
            <p:cNvSpPr txBox="1">
              <a:spLocks/>
            </p:cNvSpPr>
            <p:nvPr/>
          </p:nvSpPr>
          <p:spPr>
            <a:xfrm>
              <a:off x="2874753" y="1103539"/>
              <a:ext cx="2880258" cy="75623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rgbClr val="000000"/>
                  </a:solidFill>
                  <a:latin typeface="Aptos     "/>
                </a:rPr>
                <a:t>ACB Meeting dated 14.10.2025</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b="0">
                  <a:solidFill>
                    <a:srgbClr val="000000"/>
                  </a:solidFill>
                  <a:latin typeface="Aptos     "/>
                </a:rPr>
                <a:t>Is </a:t>
              </a:r>
              <a:r>
                <a:rPr lang="en-US" sz="1400" b="0" err="1">
                  <a:solidFill>
                    <a:srgbClr val="000000"/>
                  </a:solidFill>
                  <a:latin typeface="Aptos     "/>
                </a:rPr>
                <a:t>aUDIT</a:t>
              </a:r>
              <a:endParaRPr lang="en-US" sz="1400" b="0">
                <a:solidFill>
                  <a:srgbClr val="000000"/>
                </a:solidFill>
                <a:latin typeface="Aptos     "/>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400">
                <a:solidFill>
                  <a:srgbClr val="000000"/>
                </a:solidFill>
                <a:latin typeface="Aptos     "/>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8" name="Rectangle 17">
              <a:extLst>
                <a:ext uri="{FF2B5EF4-FFF2-40B4-BE49-F238E27FC236}">
                  <a16:creationId xmlns:a16="http://schemas.microsoft.com/office/drawing/2014/main" id="{6B96ACD6-2E58-4019-8385-621121AE41A1}"/>
                </a:ext>
                <a:ext uri="{C183D7F6-B498-43B3-948B-1728B52AA6E4}">
                  <adec:decorative xmlns:adec="http://schemas.microsoft.com/office/drawing/2017/decorative" val="1"/>
                </a:ext>
              </a:extLst>
            </p:cNvPr>
            <p:cNvSpPr/>
            <p:nvPr/>
          </p:nvSpPr>
          <p:spPr>
            <a:xfrm flipV="1">
              <a:off x="3131261" y="1919449"/>
              <a:ext cx="2623750" cy="45719"/>
            </a:xfrm>
            <a:prstGeom prst="rect">
              <a:avLst/>
            </a:prstGeom>
            <a:gradFill>
              <a:gsLst>
                <a:gs pos="0">
                  <a:srgbClr val="F4CE2F">
                    <a:lumMod val="60000"/>
                    <a:lumOff val="40000"/>
                  </a:srgbClr>
                </a:gs>
                <a:gs pos="100000">
                  <a:srgbClr val="F58020">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19" name="Text Placeholder 11">
              <a:extLst>
                <a:ext uri="{FF2B5EF4-FFF2-40B4-BE49-F238E27FC236}">
                  <a16:creationId xmlns:a16="http://schemas.microsoft.com/office/drawing/2014/main" id="{2B8CD6E8-FB27-42B5-A3C6-342260ECC21F}"/>
                </a:ext>
              </a:extLst>
            </p:cNvPr>
            <p:cNvSpPr txBox="1">
              <a:spLocks/>
            </p:cNvSpPr>
            <p:nvPr/>
          </p:nvSpPr>
          <p:spPr>
            <a:xfrm>
              <a:off x="3223153" y="2052417"/>
              <a:ext cx="2623741" cy="570772"/>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none" spc="100" normalizeH="0" baseline="0" noProof="0">
                  <a:ln>
                    <a:noFill/>
                  </a:ln>
                  <a:solidFill>
                    <a:srgbClr val="000000"/>
                  </a:solidFill>
                  <a:effectLst/>
                  <a:uLnTx/>
                  <a:uFillTx/>
                  <a:latin typeface="Aptos     "/>
                </a:rPr>
                <a:t>FOUR OBSERVATIONS ARE OPEN</a:t>
              </a:r>
            </a:p>
          </p:txBody>
        </p:sp>
        <p:sp>
          <p:nvSpPr>
            <p:cNvPr id="22" name="Text Placeholder 11">
              <a:extLst>
                <a:ext uri="{FF2B5EF4-FFF2-40B4-BE49-F238E27FC236}">
                  <a16:creationId xmlns:a16="http://schemas.microsoft.com/office/drawing/2014/main" id="{CAABBD1F-C5F7-4CB2-95C6-DF4FD98480F6}"/>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grpSp>
    </p:spTree>
    <p:extLst>
      <p:ext uri="{BB962C8B-B14F-4D97-AF65-F5344CB8AC3E}">
        <p14:creationId xmlns:p14="http://schemas.microsoft.com/office/powerpoint/2010/main" val="324038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2" y="96056"/>
            <a:ext cx="3031022"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
                <a:ea typeface="Tahoma" panose="020B0604030504040204" pitchFamily="34" charset="0"/>
                <a:cs typeface="Arial"/>
              </a:rPr>
              <a:t>Pendency pertaining to Audit Observations</a:t>
            </a: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21" name="Text Placeholder 11">
            <a:extLst>
              <a:ext uri="{FF2B5EF4-FFF2-40B4-BE49-F238E27FC236}">
                <a16:creationId xmlns:a16="http://schemas.microsoft.com/office/drawing/2014/main" id="{C989EF95-2563-468E-AED2-BD6B4BB05FC3}"/>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graphicFrame>
        <p:nvGraphicFramePr>
          <p:cNvPr id="19" name="Table 18">
            <a:extLst>
              <a:ext uri="{FF2B5EF4-FFF2-40B4-BE49-F238E27FC236}">
                <a16:creationId xmlns:a16="http://schemas.microsoft.com/office/drawing/2014/main" id="{ACF1FCEF-18D4-49AE-8286-2CB14C193417}"/>
              </a:ext>
            </a:extLst>
          </p:cNvPr>
          <p:cNvGraphicFramePr>
            <a:graphicFrameLocks noGrp="1"/>
          </p:cNvGraphicFramePr>
          <p:nvPr>
            <p:extLst>
              <p:ext uri="{D42A27DB-BD31-4B8C-83A1-F6EECF244321}">
                <p14:modId xmlns:p14="http://schemas.microsoft.com/office/powerpoint/2010/main" val="4209992720"/>
              </p:ext>
            </p:extLst>
          </p:nvPr>
        </p:nvGraphicFramePr>
        <p:xfrm>
          <a:off x="2172380" y="952500"/>
          <a:ext cx="9437619" cy="4876999"/>
        </p:xfrm>
        <a:graphic>
          <a:graphicData uri="http://schemas.openxmlformats.org/drawingml/2006/table">
            <a:tbl>
              <a:tblPr firstRow="1" bandRow="1">
                <a:tableStyleId>{5C22544A-7EE6-4342-B048-85BDC9FD1C3A}</a:tableStyleId>
              </a:tblPr>
              <a:tblGrid>
                <a:gridCol w="874616">
                  <a:extLst>
                    <a:ext uri="{9D8B030D-6E8A-4147-A177-3AD203B41FA5}">
                      <a16:colId xmlns:a16="http://schemas.microsoft.com/office/drawing/2014/main" val="3019946375"/>
                    </a:ext>
                  </a:extLst>
                </a:gridCol>
                <a:gridCol w="1082842">
                  <a:extLst>
                    <a:ext uri="{9D8B030D-6E8A-4147-A177-3AD203B41FA5}">
                      <a16:colId xmlns:a16="http://schemas.microsoft.com/office/drawing/2014/main" val="3019364144"/>
                    </a:ext>
                  </a:extLst>
                </a:gridCol>
                <a:gridCol w="912393">
                  <a:extLst>
                    <a:ext uri="{9D8B030D-6E8A-4147-A177-3AD203B41FA5}">
                      <a16:colId xmlns:a16="http://schemas.microsoft.com/office/drawing/2014/main" val="3568545544"/>
                    </a:ext>
                  </a:extLst>
                </a:gridCol>
                <a:gridCol w="982578">
                  <a:extLst>
                    <a:ext uri="{9D8B030D-6E8A-4147-A177-3AD203B41FA5}">
                      <a16:colId xmlns:a16="http://schemas.microsoft.com/office/drawing/2014/main" val="1637131351"/>
                    </a:ext>
                  </a:extLst>
                </a:gridCol>
                <a:gridCol w="972552">
                  <a:extLst>
                    <a:ext uri="{9D8B030D-6E8A-4147-A177-3AD203B41FA5}">
                      <a16:colId xmlns:a16="http://schemas.microsoft.com/office/drawing/2014/main" val="2169801479"/>
                    </a:ext>
                  </a:extLst>
                </a:gridCol>
                <a:gridCol w="1045985">
                  <a:extLst>
                    <a:ext uri="{9D8B030D-6E8A-4147-A177-3AD203B41FA5}">
                      <a16:colId xmlns:a16="http://schemas.microsoft.com/office/drawing/2014/main" val="3568409812"/>
                    </a:ext>
                  </a:extLst>
                </a:gridCol>
                <a:gridCol w="1163052">
                  <a:extLst>
                    <a:ext uri="{9D8B030D-6E8A-4147-A177-3AD203B41FA5}">
                      <a16:colId xmlns:a16="http://schemas.microsoft.com/office/drawing/2014/main" val="1808864009"/>
                    </a:ext>
                  </a:extLst>
                </a:gridCol>
                <a:gridCol w="2403601">
                  <a:extLst>
                    <a:ext uri="{9D8B030D-6E8A-4147-A177-3AD203B41FA5}">
                      <a16:colId xmlns:a16="http://schemas.microsoft.com/office/drawing/2014/main" val="187300710"/>
                    </a:ext>
                  </a:extLst>
                </a:gridCol>
              </a:tblGrid>
              <a:tr h="999768">
                <a:tc>
                  <a:txBody>
                    <a:bodyPr/>
                    <a:lstStyle/>
                    <a:p>
                      <a:pPr algn="ctr" fontAlgn="b"/>
                      <a:r>
                        <a:rPr lang="en-US" sz="1600" b="1" kern="1200">
                          <a:solidFill>
                            <a:schemeClr val="bg1"/>
                          </a:solidFill>
                          <a:effectLst/>
                          <a:latin typeface="Aptos" panose="020B0004020202020204"/>
                          <a:ea typeface="+mn-ea"/>
                          <a:cs typeface="+mn-cs"/>
                        </a:rPr>
                        <a:t>Name of Audit (Period)</a:t>
                      </a:r>
                      <a:endParaRPr kumimoji="0" lang="en-US"/>
                    </a:p>
                  </a:txBody>
                  <a:tcPr marL="7199" marR="7199" marT="7199" marB="7199" anchor="ctr"/>
                </a:tc>
                <a:tc>
                  <a:txBody>
                    <a:bodyPr/>
                    <a:lstStyle/>
                    <a:p>
                      <a:pPr algn="ctr" fontAlgn="b"/>
                      <a:r>
                        <a:rPr lang="en-US" sz="1600" b="1" kern="1200">
                          <a:solidFill>
                            <a:schemeClr val="bg1"/>
                          </a:solidFill>
                          <a:effectLst/>
                          <a:latin typeface="Aptos" panose="020B0004020202020204"/>
                          <a:ea typeface="+mn-ea"/>
                          <a:cs typeface="+mn-cs"/>
                        </a:rPr>
                        <a:t>Audit Report Date</a:t>
                      </a:r>
                      <a:endParaRPr kumimoji="0" lang="en-US"/>
                    </a:p>
                  </a:txBody>
                  <a:tcPr marL="7199" marR="7199" marT="7199" marB="7199" anchor="ctr"/>
                </a:tc>
                <a:tc>
                  <a:txBody>
                    <a:bodyPr/>
                    <a:lstStyle/>
                    <a:p>
                      <a:pPr algn="ctr" fontAlgn="b"/>
                      <a:r>
                        <a:rPr lang="en-US" sz="1600" b="1" kern="1200">
                          <a:solidFill>
                            <a:schemeClr val="bg1"/>
                          </a:solidFill>
                          <a:effectLst/>
                          <a:latin typeface="Aptos" panose="020B0004020202020204"/>
                          <a:ea typeface="+mn-ea"/>
                          <a:cs typeface="+mn-cs"/>
                        </a:rPr>
                        <a:t>Compliance Date  </a:t>
                      </a:r>
                      <a:r>
                        <a:rPr lang="en-US" sz="1600" b="1" kern="1200" err="1">
                          <a:solidFill>
                            <a:schemeClr val="bg1"/>
                          </a:solidFill>
                          <a:effectLst/>
                          <a:latin typeface="Aptos" panose="020B0004020202020204"/>
                          <a:ea typeface="+mn-ea"/>
                          <a:cs typeface="+mn-cs"/>
                        </a:rPr>
                        <a:t>oAudit</a:t>
                      </a:r>
                      <a:endParaRPr kumimoji="0" lang="en-US" sz="1600" b="1" kern="1200" err="1">
                        <a:solidFill>
                          <a:schemeClr val="bg1"/>
                        </a:solidFill>
                        <a:effectLst/>
                        <a:latin typeface="Aptos" panose="020B0004020202020204"/>
                        <a:ea typeface="+mn-ea"/>
                        <a:cs typeface="+mn-cs"/>
                      </a:endParaRPr>
                    </a:p>
                  </a:txBody>
                  <a:tcPr marL="7199" marR="7199" marT="7199" marB="7199" anchor="ctr"/>
                </a:tc>
                <a:tc>
                  <a:txBody>
                    <a:bodyPr/>
                    <a:lstStyle/>
                    <a:p>
                      <a:pPr algn="ctr" fontAlgn="b"/>
                      <a:r>
                        <a:rPr lang="en-US" sz="1600" b="1" i="0" u="none" strike="noStrike">
                          <a:solidFill>
                            <a:schemeClr val="bg1"/>
                          </a:solidFill>
                          <a:effectLst/>
                          <a:latin typeface="Aptos "/>
                          <a:cs typeface="Arial"/>
                        </a:rPr>
                        <a:t>1</a:t>
                      </a:r>
                      <a:r>
                        <a:rPr lang="en-US" sz="1600" b="1" i="0" u="none" strike="noStrike" baseline="30000">
                          <a:solidFill>
                            <a:schemeClr val="bg1"/>
                          </a:solidFill>
                          <a:effectLst/>
                          <a:latin typeface="Aptos "/>
                          <a:cs typeface="Arial"/>
                        </a:rPr>
                        <a:t>st</a:t>
                      </a:r>
                      <a:r>
                        <a:rPr lang="en-US" sz="1600" b="1" i="0" u="none" strike="noStrike">
                          <a:solidFill>
                            <a:schemeClr val="bg1"/>
                          </a:solidFill>
                          <a:effectLst/>
                          <a:latin typeface="Aptos "/>
                          <a:cs typeface="Arial"/>
                        </a:rPr>
                        <a:t> ATR Submission Date</a:t>
                      </a:r>
                      <a:endParaRPr lang="en-US"/>
                    </a:p>
                  </a:txBody>
                  <a:tcPr marL="51835" marR="51835" marT="0" marB="0" anchor="ctr"/>
                </a:tc>
                <a:tc>
                  <a:txBody>
                    <a:bodyPr/>
                    <a:lstStyle/>
                    <a:p>
                      <a:pPr marL="0" marR="0" algn="ctr" rtl="0" fontAlgn="t">
                        <a:spcBef>
                          <a:spcPts val="0"/>
                        </a:spcBef>
                        <a:spcAft>
                          <a:spcPts val="0"/>
                        </a:spcAft>
                      </a:pPr>
                      <a:r>
                        <a:rPr lang="en-IN" sz="1600" b="1">
                          <a:solidFill>
                            <a:schemeClr val="bg1"/>
                          </a:solidFill>
                          <a:effectLst/>
                          <a:latin typeface="Aptos" panose="020B0004020202020204"/>
                        </a:rPr>
                        <a:t>2</a:t>
                      </a:r>
                      <a:r>
                        <a:rPr lang="en-IN" sz="1600" b="1" baseline="30000">
                          <a:solidFill>
                            <a:schemeClr val="bg1"/>
                          </a:solidFill>
                          <a:effectLst/>
                          <a:latin typeface="Aptos" panose="020B0004020202020204"/>
                        </a:rPr>
                        <a:t>nd</a:t>
                      </a:r>
                      <a:r>
                        <a:rPr lang="en-IN" sz="1600" b="1">
                          <a:solidFill>
                            <a:schemeClr val="bg1"/>
                          </a:solidFill>
                          <a:effectLst/>
                          <a:latin typeface="Aptos" panose="020B0004020202020204"/>
                        </a:rPr>
                        <a:t> ATR Submission Date</a:t>
                      </a:r>
                      <a:endParaRPr lang="en-IN" sz="1600">
                        <a:solidFill>
                          <a:schemeClr val="bg1"/>
                        </a:solidFill>
                        <a:effectLst/>
                        <a:latin typeface="Aptos" panose="020B0004020202020204"/>
                      </a:endParaRPr>
                    </a:p>
                  </a:txBody>
                  <a:tcPr marL="51835" marR="51835" marT="0" marB="0" anchor="ctr"/>
                </a:tc>
                <a:tc>
                  <a:txBody>
                    <a:bodyPr/>
                    <a:lstStyle/>
                    <a:p>
                      <a:pPr marL="0" lvl="0" algn="ctr">
                        <a:spcBef>
                          <a:spcPts val="0"/>
                        </a:spcBef>
                        <a:spcAft>
                          <a:spcPts val="0"/>
                        </a:spcAft>
                        <a:buNone/>
                      </a:pPr>
                      <a:r>
                        <a:rPr lang="en-IN" sz="1600" b="1">
                          <a:solidFill>
                            <a:schemeClr val="bg1"/>
                          </a:solidFill>
                          <a:effectLst/>
                          <a:latin typeface="Aptos" panose="020B0004020202020204"/>
                        </a:rPr>
                        <a:t>3rd ATR submission Date</a:t>
                      </a:r>
                      <a:endParaRPr lang="en-US"/>
                    </a:p>
                  </a:txBody>
                  <a:tcPr marL="51834" marR="51834" marT="0" marB="0" anchor="ctr"/>
                </a:tc>
                <a:tc>
                  <a:txBody>
                    <a:bodyPr/>
                    <a:lstStyle/>
                    <a:p>
                      <a:pPr lvl="0" algn="ctr">
                        <a:lnSpc>
                          <a:spcPct val="100000"/>
                        </a:lnSpc>
                        <a:spcBef>
                          <a:spcPts val="0"/>
                        </a:spcBef>
                        <a:spcAft>
                          <a:spcPts val="0"/>
                        </a:spcAft>
                        <a:buNone/>
                      </a:pPr>
                      <a:r>
                        <a:rPr lang="en-IN" sz="1600" b="1" i="0" u="none" strike="noStrike" noProof="0">
                          <a:solidFill>
                            <a:srgbClr val="FFFFFF"/>
                          </a:solidFill>
                          <a:effectLst/>
                          <a:latin typeface="Aptos"/>
                        </a:rPr>
                        <a:t>4th ATR submission Date</a:t>
                      </a:r>
                      <a:endParaRPr lang="en-US"/>
                    </a:p>
                    <a:p>
                      <a:pPr marL="0" lvl="0" algn="ctr">
                        <a:spcBef>
                          <a:spcPts val="0"/>
                        </a:spcBef>
                        <a:spcAft>
                          <a:spcPts val="0"/>
                        </a:spcAft>
                        <a:buNone/>
                      </a:pPr>
                      <a:endParaRPr lang="en-IN" sz="1600" b="1">
                        <a:solidFill>
                          <a:schemeClr val="bg1"/>
                        </a:solidFill>
                        <a:effectLst/>
                        <a:latin typeface="Aptos"/>
                      </a:endParaRPr>
                    </a:p>
                  </a:txBody>
                  <a:tcPr marL="51833" marR="51833" marT="0" marB="0" anchor="ctr"/>
                </a:tc>
                <a:tc>
                  <a:txBody>
                    <a:bodyPr/>
                    <a:lstStyle/>
                    <a:p>
                      <a:pPr marL="0" marR="0" algn="ctr" rtl="0" fontAlgn="t">
                        <a:spcBef>
                          <a:spcPts val="0"/>
                        </a:spcBef>
                        <a:spcAft>
                          <a:spcPts val="0"/>
                        </a:spcAft>
                      </a:pPr>
                      <a:r>
                        <a:rPr lang="en-US" sz="1600" b="1" kern="1200">
                          <a:solidFill>
                            <a:schemeClr val="bg1"/>
                          </a:solidFill>
                          <a:effectLst/>
                          <a:latin typeface="Aptos" panose="020B0004020202020204"/>
                          <a:ea typeface="+mn-ea"/>
                          <a:cs typeface="+mn-cs"/>
                        </a:rPr>
                        <a:t>Remarks If Any</a:t>
                      </a:r>
                      <a:endParaRPr lang="en-IN" sz="1600" b="1" kern="1200">
                        <a:solidFill>
                          <a:schemeClr val="bg1"/>
                        </a:solidFill>
                        <a:effectLst/>
                        <a:latin typeface="Aptos" panose="020B0004020202020204"/>
                        <a:ea typeface="+mn-ea"/>
                        <a:cs typeface="+mn-cs"/>
                      </a:endParaRPr>
                    </a:p>
                  </a:txBody>
                  <a:tcPr marL="51835" marR="51835" marT="0" marB="0" anchor="ctr"/>
                </a:tc>
                <a:extLst>
                  <a:ext uri="{0D108BD9-81ED-4DB2-BD59-A6C34878D82A}">
                    <a16:rowId xmlns:a16="http://schemas.microsoft.com/office/drawing/2014/main" val="3975246814"/>
                  </a:ext>
                </a:extLst>
              </a:tr>
              <a:tr h="890191">
                <a:tc>
                  <a:txBody>
                    <a:bodyPr/>
                    <a:lstStyle/>
                    <a:p>
                      <a:pPr marL="0" marR="0" algn="ctr" rtl="0" fontAlgn="t">
                        <a:spcBef>
                          <a:spcPts val="0"/>
                        </a:spcBef>
                        <a:spcAft>
                          <a:spcPts val="0"/>
                        </a:spcAft>
                      </a:pPr>
                      <a:r>
                        <a:rPr lang="en-US" sz="1400">
                          <a:effectLst/>
                          <a:latin typeface="Aptos" panose="020B0004020202020204"/>
                        </a:rPr>
                        <a:t>IS Audit (2025-26)</a:t>
                      </a:r>
                      <a:endParaRPr lang="en-IN" sz="140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17.05.2025</a:t>
                      </a:r>
                      <a:endParaRPr lang="en-IN" sz="1400">
                        <a:effectLst/>
                        <a:latin typeface="Aptos" panose="020B0004020202020204"/>
                      </a:endParaRPr>
                    </a:p>
                  </a:txBody>
                  <a:tcPr marL="7199" marR="7199" marT="7199" marB="7199" anchor="ctr"/>
                </a:tc>
                <a:tc>
                  <a:txBody>
                    <a:bodyPr/>
                    <a:lstStyle/>
                    <a:p>
                      <a:pPr marL="0" marR="0" indent="0" algn="ctr" rtl="0" fontAlgn="t">
                        <a:spcBef>
                          <a:spcPts val="0"/>
                        </a:spcBef>
                        <a:spcAft>
                          <a:spcPts val="0"/>
                        </a:spcAft>
                        <a:buNone/>
                      </a:pPr>
                      <a:r>
                        <a:rPr lang="en-US" sz="1400">
                          <a:effectLst/>
                          <a:latin typeface="Aptos" panose="020B0004020202020204"/>
                        </a:rPr>
                        <a:t>28.06.2025</a:t>
                      </a:r>
                      <a:endParaRPr lang="en-IN" sz="140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08.07.2025</a:t>
                      </a:r>
                      <a:endParaRPr lang="en-US"/>
                    </a:p>
                  </a:txBody>
                  <a:tcPr marL="51835" marR="51835" marT="0" marB="0" anchor="ctr"/>
                </a:tc>
                <a:tc>
                  <a:txBody>
                    <a:bodyPr/>
                    <a:lstStyle/>
                    <a:p>
                      <a:pPr marL="0" marR="0" algn="ctr" rtl="0">
                        <a:spcBef>
                          <a:spcPts val="0"/>
                        </a:spcBef>
                        <a:spcAft>
                          <a:spcPts val="0"/>
                        </a:spcAft>
                      </a:pPr>
                      <a:r>
                        <a:rPr lang="en-US" sz="1400" kern="1200">
                          <a:solidFill>
                            <a:schemeClr val="dk1"/>
                          </a:solidFill>
                          <a:effectLst/>
                          <a:latin typeface="Aptos" panose="020B0004020202020204"/>
                          <a:ea typeface="+mn-ea"/>
                          <a:cs typeface="+mn-cs"/>
                        </a:rPr>
                        <a:t>01.09.2025</a:t>
                      </a:r>
                      <a:endParaRPr kumimoji="0" lang="en-IN" sz="1400" kern="1200">
                        <a:solidFill>
                          <a:schemeClr val="dk1"/>
                        </a:solidFill>
                        <a:effectLst/>
                        <a:latin typeface="Aptos" panose="020B0004020202020204"/>
                        <a:ea typeface="+mn-ea"/>
                        <a:cs typeface="+mn-cs"/>
                      </a:endParaRPr>
                    </a:p>
                  </a:txBody>
                  <a:tcPr marL="51835" marR="51835" marT="0" marB="0" anchor="ctr"/>
                </a:tc>
                <a:tc>
                  <a:txBody>
                    <a:bodyPr/>
                    <a:lstStyle/>
                    <a:p>
                      <a:pPr marL="0" lvl="0" algn="ctr">
                        <a:spcBef>
                          <a:spcPts val="0"/>
                        </a:spcBef>
                        <a:spcAft>
                          <a:spcPts val="0"/>
                        </a:spcAft>
                        <a:buNone/>
                      </a:pPr>
                      <a:r>
                        <a:rPr lang="en-US" sz="1400" kern="1200">
                          <a:solidFill>
                            <a:schemeClr val="dk1"/>
                          </a:solidFill>
                          <a:effectLst/>
                          <a:latin typeface="Aptos" panose="020B0004020202020204"/>
                          <a:ea typeface="+mn-ea"/>
                          <a:cs typeface="+mn-cs"/>
                        </a:rPr>
                        <a:t>15.10.2025</a:t>
                      </a:r>
                      <a:endParaRPr kumimoji="0" lang="en-US" sz="1400" kern="1200">
                        <a:solidFill>
                          <a:schemeClr val="dk1"/>
                        </a:solidFill>
                        <a:effectLst/>
                        <a:latin typeface="Aptos" panose="020B0004020202020204"/>
                        <a:ea typeface="+mn-ea"/>
                        <a:cs typeface="+mn-cs"/>
                      </a:endParaRPr>
                    </a:p>
                  </a:txBody>
                  <a:tcPr marL="51834" marR="51834" marT="0" marB="0" anchor="ctr"/>
                </a:tc>
                <a:tc>
                  <a:txBody>
                    <a:bodyPr/>
                    <a:lstStyle/>
                    <a:p>
                      <a:pPr marL="0" lvl="0" algn="ctr">
                        <a:spcBef>
                          <a:spcPts val="0"/>
                        </a:spcBef>
                        <a:spcAft>
                          <a:spcPts val="0"/>
                        </a:spcAft>
                        <a:buNone/>
                      </a:pPr>
                      <a:r>
                        <a:rPr lang="en-US" sz="1400" b="0" i="0" u="none" strike="noStrike" kern="1200" noProof="0">
                          <a:solidFill>
                            <a:srgbClr val="000000"/>
                          </a:solidFill>
                          <a:effectLst/>
                          <a:latin typeface="Aptos" panose="020B0004020202020204"/>
                        </a:rPr>
                        <a:t>15.12.2025</a:t>
                      </a:r>
                      <a:endParaRPr kumimoji="0" lang="en-US"/>
                    </a:p>
                  </a:txBody>
                  <a:tcPr marL="51833" marR="51833" marT="0" marB="0" anchor="ctr"/>
                </a:tc>
                <a:tc>
                  <a:txBody>
                    <a:bodyPr/>
                    <a:lstStyle/>
                    <a:p>
                      <a:pPr marL="0" marR="0" algn="ctr" rtl="0">
                        <a:spcBef>
                          <a:spcPts val="0"/>
                        </a:spcBef>
                        <a:spcAft>
                          <a:spcPts val="0"/>
                        </a:spcAft>
                      </a:pPr>
                      <a:r>
                        <a:rPr lang="en-IN" sz="1400" kern="1200">
                          <a:solidFill>
                            <a:schemeClr val="dk1"/>
                          </a:solidFill>
                          <a:effectLst/>
                          <a:latin typeface="Aptos"/>
                          <a:ea typeface="+mn-ea"/>
                          <a:cs typeface="+mn-cs"/>
                        </a:rPr>
                        <a:t>4 observations are open.</a:t>
                      </a:r>
                      <a:endParaRPr lang="en-US"/>
                    </a:p>
                    <a:p>
                      <a:pPr marL="0" marR="0" lvl="0" algn="ctr">
                        <a:spcBef>
                          <a:spcPts val="0"/>
                        </a:spcBef>
                        <a:spcAft>
                          <a:spcPts val="0"/>
                        </a:spcAft>
                        <a:buNone/>
                      </a:pPr>
                      <a:r>
                        <a:rPr lang="en-IN" sz="1400" kern="1200">
                          <a:solidFill>
                            <a:schemeClr val="dk1"/>
                          </a:solidFill>
                          <a:effectLst/>
                          <a:latin typeface="Aptos"/>
                          <a:ea typeface="+mn-ea"/>
                          <a:cs typeface="+mn-cs"/>
                        </a:rPr>
                        <a:t>(Detailed remarks are provided in slides 20 &amp; 21)</a:t>
                      </a:r>
                      <a:endParaRPr lang="en-IN"/>
                    </a:p>
                  </a:txBody>
                  <a:tcPr marL="51835" marR="51835" marT="0" marB="0" anchor="ctr"/>
                </a:tc>
                <a:extLst>
                  <a:ext uri="{0D108BD9-81ED-4DB2-BD59-A6C34878D82A}">
                    <a16:rowId xmlns:a16="http://schemas.microsoft.com/office/drawing/2014/main" val="3078205159"/>
                  </a:ext>
                </a:extLst>
              </a:tr>
              <a:tr h="1118533">
                <a:tc>
                  <a:txBody>
                    <a:bodyPr/>
                    <a:lstStyle/>
                    <a:p>
                      <a:pPr marL="0" marR="0" algn="ctr" rtl="0" fontAlgn="t">
                        <a:spcBef>
                          <a:spcPts val="0"/>
                        </a:spcBef>
                        <a:spcAft>
                          <a:spcPts val="0"/>
                        </a:spcAft>
                      </a:pPr>
                      <a:r>
                        <a:rPr lang="en-US" sz="1400">
                          <a:effectLst/>
                          <a:latin typeface="Aptos" panose="020B0004020202020204"/>
                        </a:rPr>
                        <a:t>Cyber Security Audit</a:t>
                      </a:r>
                      <a:endParaRPr lang="en-US"/>
                    </a:p>
                    <a:p>
                      <a:pPr marL="0" marR="0" lvl="0" algn="ctr" rtl="0">
                        <a:spcBef>
                          <a:spcPts val="0"/>
                        </a:spcBef>
                        <a:spcAft>
                          <a:spcPts val="0"/>
                        </a:spcAft>
                        <a:buNone/>
                      </a:pPr>
                      <a:r>
                        <a:rPr lang="en-US" sz="1400">
                          <a:effectLst/>
                          <a:latin typeface="Aptos" panose="020B0004020202020204"/>
                        </a:rPr>
                        <a:t>(2025-26)</a:t>
                      </a:r>
                      <a:endParaRPr lang="en-IN" sz="140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07.07.2025</a:t>
                      </a:r>
                      <a:endParaRPr lang="en-IN" sz="1400">
                        <a:effectLst/>
                        <a:latin typeface="Aptos" panose="020B0004020202020204"/>
                      </a:endParaRPr>
                    </a:p>
                  </a:txBody>
                  <a:tcPr marL="7199" marR="7199" marT="7199" marB="7199" anchor="ctr"/>
                </a:tc>
                <a:tc>
                  <a:txBody>
                    <a:bodyPr/>
                    <a:lstStyle/>
                    <a:p>
                      <a:pPr marL="0" marR="0" indent="0" algn="ctr" rtl="0" fontAlgn="t">
                        <a:spcBef>
                          <a:spcPts val="0"/>
                        </a:spcBef>
                        <a:spcAft>
                          <a:spcPts val="0"/>
                        </a:spcAft>
                        <a:buNone/>
                      </a:pPr>
                      <a:r>
                        <a:rPr lang="en-US" sz="1400">
                          <a:effectLst/>
                          <a:latin typeface="Aptos" panose="020B0004020202020204"/>
                        </a:rPr>
                        <a:t>13.09.2025</a:t>
                      </a:r>
                      <a:endParaRPr lang="en-IN" sz="140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18.09.2025</a:t>
                      </a:r>
                      <a:endParaRPr lang="en-US"/>
                    </a:p>
                  </a:txBody>
                  <a:tcPr marL="51835" marR="51835"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endParaRPr lang="en-IN" sz="1400" kern="1200">
                        <a:solidFill>
                          <a:schemeClr val="dk1"/>
                        </a:solidFill>
                        <a:effectLst/>
                        <a:latin typeface="Aptos" panose="020B0004020202020204"/>
                        <a:ea typeface="+mn-ea"/>
                        <a:cs typeface="+mn-cs"/>
                      </a:endParaRPr>
                    </a:p>
                    <a:p>
                      <a:pPr marL="0" marR="0" lvl="0" indent="0" algn="ctr">
                        <a:lnSpc>
                          <a:spcPct val="100000"/>
                        </a:lnSpc>
                        <a:spcBef>
                          <a:spcPts val="0"/>
                        </a:spcBef>
                        <a:spcAft>
                          <a:spcPts val="0"/>
                        </a:spcAft>
                        <a:buClrTx/>
                        <a:buSzTx/>
                        <a:buFontTx/>
                        <a:buNone/>
                      </a:pPr>
                      <a:r>
                        <a:rPr lang="en-IN" sz="1400" kern="1200">
                          <a:solidFill>
                            <a:schemeClr val="dk1"/>
                          </a:solidFill>
                          <a:effectLst/>
                          <a:latin typeface="Aptos" panose="020B0004020202020204"/>
                          <a:ea typeface="+mn-ea"/>
                          <a:cs typeface="+mn-cs"/>
                        </a:rPr>
                        <a:t>15.12.2025</a:t>
                      </a:r>
                      <a:endParaRPr lang="en-US"/>
                    </a:p>
                    <a:p>
                      <a:pPr marL="0" marR="0" lvl="0" algn="ctr" defTabSz="914400" rtl="0">
                        <a:spcBef>
                          <a:spcPts val="0"/>
                        </a:spcBef>
                        <a:spcAft>
                          <a:spcPts val="0"/>
                        </a:spcAft>
                        <a:buNone/>
                        <a:tabLst/>
                        <a:defRPr/>
                      </a:pPr>
                      <a:endParaRPr kumimoji="0" lang="en-IN" sz="1400" kern="1200">
                        <a:solidFill>
                          <a:schemeClr val="dk1"/>
                        </a:solidFill>
                        <a:effectLst/>
                        <a:latin typeface="Aptos" panose="020B0004020202020204"/>
                        <a:ea typeface="+mn-ea"/>
                        <a:cs typeface="+mn-cs"/>
                      </a:endParaRPr>
                    </a:p>
                  </a:txBody>
                  <a:tcPr marL="51835" marR="51835" marT="0" marB="0" anchor="ctr"/>
                </a:tc>
                <a:tc>
                  <a:txBody>
                    <a:bodyPr/>
                    <a:lstStyle/>
                    <a:p>
                      <a:pPr marL="0" lvl="0" algn="ctr">
                        <a:spcBef>
                          <a:spcPts val="0"/>
                        </a:spcBef>
                        <a:spcAft>
                          <a:spcPts val="0"/>
                        </a:spcAft>
                        <a:buNone/>
                      </a:pPr>
                      <a:r>
                        <a:rPr lang="en-IN" sz="1400" kern="1200">
                          <a:solidFill>
                            <a:schemeClr val="dk1"/>
                          </a:solidFill>
                          <a:effectLst/>
                          <a:latin typeface="Aptos" panose="020B0004020202020204"/>
                          <a:ea typeface="+mn-ea"/>
                          <a:cs typeface="+mn-cs"/>
                        </a:rPr>
                        <a:t>-</a:t>
                      </a:r>
                      <a:endParaRPr kumimoji="0" lang="en-IN" sz="1400" kern="1200">
                        <a:solidFill>
                          <a:schemeClr val="dk1"/>
                        </a:solidFill>
                        <a:effectLst/>
                        <a:latin typeface="Aptos" panose="020B0004020202020204"/>
                        <a:ea typeface="+mn-ea"/>
                        <a:cs typeface="+mn-cs"/>
                      </a:endParaRPr>
                    </a:p>
                  </a:txBody>
                  <a:tcPr marL="51834" marR="51834" marT="0" marB="0" anchor="ctr"/>
                </a:tc>
                <a:tc>
                  <a:txBody>
                    <a:bodyPr/>
                    <a:lstStyle/>
                    <a:p>
                      <a:pPr marL="0" lvl="0" algn="ctr">
                        <a:spcBef>
                          <a:spcPts val="0"/>
                        </a:spcBef>
                        <a:spcAft>
                          <a:spcPts val="0"/>
                        </a:spcAft>
                        <a:buNone/>
                      </a:pPr>
                      <a:r>
                        <a:rPr lang="en-IN" sz="1400" kern="1200">
                          <a:solidFill>
                            <a:schemeClr val="dk1"/>
                          </a:solidFill>
                          <a:effectLst/>
                          <a:latin typeface="Aptos" panose="020B0004020202020204"/>
                          <a:ea typeface="+mn-ea"/>
                          <a:cs typeface="+mn-cs"/>
                        </a:rPr>
                        <a:t>-</a:t>
                      </a:r>
                      <a:endParaRPr kumimoji="0" lang="en-IN" sz="1400" kern="1200">
                        <a:solidFill>
                          <a:schemeClr val="dk1"/>
                        </a:solidFill>
                        <a:effectLst/>
                        <a:latin typeface="Aptos" panose="020B0004020202020204"/>
                        <a:ea typeface="+mn-ea"/>
                        <a:cs typeface="+mn-cs"/>
                      </a:endParaRPr>
                    </a:p>
                  </a:txBody>
                  <a:tcPr marL="51833" marR="51833" marT="0" marB="0" anchor="ctr"/>
                </a:tc>
                <a:tc>
                  <a:txBody>
                    <a:bodyPr/>
                    <a:lstStyle/>
                    <a:p>
                      <a:pPr lvl="0" algn="ctr">
                        <a:lnSpc>
                          <a:spcPct val="100000"/>
                        </a:lnSpc>
                        <a:spcBef>
                          <a:spcPts val="0"/>
                        </a:spcBef>
                        <a:spcAft>
                          <a:spcPts val="0"/>
                        </a:spcAft>
                        <a:buNone/>
                      </a:pPr>
                      <a:r>
                        <a:rPr lang="en-US" sz="1400" b="0" i="0" u="none" strike="noStrike" kern="1200" noProof="0" dirty="0">
                          <a:solidFill>
                            <a:srgbClr val="000000"/>
                          </a:solidFill>
                          <a:effectLst/>
                        </a:rPr>
                        <a:t>*Cyber Security Audit 2025-26 is forced closed by IAD on 28/11/2025</a:t>
                      </a:r>
                      <a:endParaRPr lang="en-US" sz="1400" dirty="0"/>
                    </a:p>
                    <a:p>
                      <a:pPr lvl="0" algn="ctr">
                        <a:lnSpc>
                          <a:spcPct val="100000"/>
                        </a:lnSpc>
                        <a:spcBef>
                          <a:spcPts val="0"/>
                        </a:spcBef>
                        <a:spcAft>
                          <a:spcPts val="0"/>
                        </a:spcAft>
                        <a:buNone/>
                      </a:pPr>
                      <a:r>
                        <a:rPr lang="en-US" sz="1400" b="0" i="0" u="none" strike="noStrike" kern="1200" noProof="0" dirty="0">
                          <a:solidFill>
                            <a:srgbClr val="000000"/>
                          </a:solidFill>
                          <a:effectLst/>
                        </a:rPr>
                        <a:t>with 2 residual observations, which are carry forwarded to running</a:t>
                      </a:r>
                      <a:endParaRPr lang="en-US" sz="1400" dirty="0"/>
                    </a:p>
                    <a:p>
                      <a:pPr lvl="0" algn="ctr">
                        <a:lnSpc>
                          <a:spcPct val="100000"/>
                        </a:lnSpc>
                        <a:spcBef>
                          <a:spcPts val="0"/>
                        </a:spcBef>
                        <a:spcAft>
                          <a:spcPts val="0"/>
                        </a:spcAft>
                        <a:buNone/>
                      </a:pPr>
                      <a:r>
                        <a:rPr lang="en-US" sz="1400" b="0" i="0" u="none" strike="noStrike" kern="1200" noProof="0" dirty="0">
                          <a:solidFill>
                            <a:srgbClr val="000000"/>
                          </a:solidFill>
                          <a:effectLst/>
                        </a:rPr>
                        <a:t>cyber security audit. </a:t>
                      </a:r>
                      <a:endParaRPr lang="en-US" sz="1400" dirty="0"/>
                    </a:p>
                  </a:txBody>
                  <a:tcPr marL="51835" marR="51835" marT="0" marB="0" anchor="ctr"/>
                </a:tc>
                <a:extLst>
                  <a:ext uri="{0D108BD9-81ED-4DB2-BD59-A6C34878D82A}">
                    <a16:rowId xmlns:a16="http://schemas.microsoft.com/office/drawing/2014/main" val="2323812609"/>
                  </a:ext>
                </a:extLst>
              </a:tr>
              <a:tr h="1473868">
                <a:tc>
                  <a:txBody>
                    <a:bodyPr/>
                    <a:lstStyle/>
                    <a:p>
                      <a:pPr marL="0" marR="0" algn="ctr" rtl="0" fontAlgn="t">
                        <a:spcBef>
                          <a:spcPts val="0"/>
                        </a:spcBef>
                        <a:spcAft>
                          <a:spcPts val="0"/>
                        </a:spcAft>
                      </a:pPr>
                      <a:r>
                        <a:rPr lang="en-US" sz="1400">
                          <a:effectLst/>
                          <a:latin typeface="Aptos" panose="020B0004020202020204"/>
                        </a:rPr>
                        <a:t>CSR </a:t>
                      </a:r>
                      <a:endParaRPr lang="en-US"/>
                    </a:p>
                    <a:p>
                      <a:pPr marL="0" marR="0" lvl="0" algn="ctr" rtl="0">
                        <a:spcBef>
                          <a:spcPts val="0"/>
                        </a:spcBef>
                        <a:spcAft>
                          <a:spcPts val="0"/>
                        </a:spcAft>
                        <a:buNone/>
                      </a:pPr>
                      <a:r>
                        <a:rPr lang="en-US" sz="1400">
                          <a:effectLst/>
                          <a:latin typeface="Aptos" panose="020B0004020202020204"/>
                        </a:rPr>
                        <a:t>(2024-25)</a:t>
                      </a:r>
                      <a:endParaRPr lang="en-IN" sz="140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11.04.2025</a:t>
                      </a:r>
                      <a:endParaRPr lang="en-IN" sz="1400">
                        <a:effectLst/>
                        <a:latin typeface="Aptos" panose="020B0004020202020204"/>
                      </a:endParaRPr>
                    </a:p>
                  </a:txBody>
                  <a:tcPr marL="7199" marR="7199" marT="7199" marB="7199" anchor="ctr"/>
                </a:tc>
                <a:tc>
                  <a:txBody>
                    <a:bodyPr/>
                    <a:lstStyle/>
                    <a:p>
                      <a:pPr marL="0" marR="0" indent="0" algn="ctr" rtl="0" fontAlgn="t">
                        <a:spcBef>
                          <a:spcPts val="0"/>
                        </a:spcBef>
                        <a:spcAft>
                          <a:spcPts val="0"/>
                        </a:spcAft>
                        <a:buNone/>
                      </a:pPr>
                      <a:r>
                        <a:rPr lang="en-US" sz="1400">
                          <a:effectLst/>
                          <a:latin typeface="Aptos" panose="020B0004020202020204"/>
                        </a:rPr>
                        <a:t>-</a:t>
                      </a:r>
                      <a:endParaRPr lang="en-IN" sz="140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a:t>
                      </a:r>
                      <a:endParaRPr lang="en-US"/>
                    </a:p>
                  </a:txBody>
                  <a:tcPr marL="51835" marR="51835" marT="0" marB="0" anchor="ctr"/>
                </a:tc>
                <a:tc>
                  <a:txBody>
                    <a:bodyPr/>
                    <a:lstStyle/>
                    <a:p>
                      <a:pPr marL="0" marR="0" algn="ctr" rtl="0">
                        <a:spcBef>
                          <a:spcPts val="0"/>
                        </a:spcBef>
                        <a:spcAft>
                          <a:spcPts val="0"/>
                        </a:spcAft>
                      </a:pPr>
                      <a:r>
                        <a:rPr lang="en-US" sz="1400" kern="1200">
                          <a:solidFill>
                            <a:schemeClr val="dk1"/>
                          </a:solidFill>
                          <a:effectLst/>
                          <a:latin typeface="Aptos" panose="020B0004020202020204"/>
                          <a:ea typeface="+mn-ea"/>
                          <a:cs typeface="+mn-cs"/>
                        </a:rPr>
                        <a:t>-</a:t>
                      </a:r>
                      <a:endParaRPr kumimoji="0" lang="en-IN" sz="1400" kern="1200">
                        <a:solidFill>
                          <a:schemeClr val="dk1"/>
                        </a:solidFill>
                        <a:effectLst/>
                        <a:latin typeface="Aptos" panose="020B0004020202020204"/>
                        <a:ea typeface="+mn-ea"/>
                        <a:cs typeface="+mn-cs"/>
                      </a:endParaRPr>
                    </a:p>
                  </a:txBody>
                  <a:tcPr marL="51835" marR="51835" marT="0" marB="0" anchor="ctr"/>
                </a:tc>
                <a:tc>
                  <a:txBody>
                    <a:bodyPr/>
                    <a:lstStyle/>
                    <a:p>
                      <a:pPr marL="0" lvl="0" algn="ctr">
                        <a:spcBef>
                          <a:spcPts val="0"/>
                        </a:spcBef>
                        <a:spcAft>
                          <a:spcPts val="0"/>
                        </a:spcAft>
                        <a:buNone/>
                      </a:pPr>
                      <a:r>
                        <a:rPr lang="en-US" sz="1400" kern="1200">
                          <a:solidFill>
                            <a:schemeClr val="dk1"/>
                          </a:solidFill>
                          <a:effectLst/>
                          <a:latin typeface="Aptos" panose="020B0004020202020204"/>
                          <a:ea typeface="+mn-ea"/>
                          <a:cs typeface="+mn-cs"/>
                        </a:rPr>
                        <a:t>-</a:t>
                      </a:r>
                      <a:endParaRPr kumimoji="0" lang="en-US" sz="1400" kern="1200">
                        <a:solidFill>
                          <a:schemeClr val="dk1"/>
                        </a:solidFill>
                        <a:effectLst/>
                        <a:latin typeface="Aptos" panose="020B0004020202020204"/>
                        <a:ea typeface="+mn-ea"/>
                        <a:cs typeface="+mn-cs"/>
                      </a:endParaRPr>
                    </a:p>
                  </a:txBody>
                  <a:tcPr marL="51834" marR="51834" marT="0" marB="0" anchor="ctr"/>
                </a:tc>
                <a:tc>
                  <a:txBody>
                    <a:bodyPr/>
                    <a:lstStyle/>
                    <a:p>
                      <a:pPr marL="0" lvl="0" algn="ctr">
                        <a:spcBef>
                          <a:spcPts val="0"/>
                        </a:spcBef>
                        <a:spcAft>
                          <a:spcPts val="0"/>
                        </a:spcAft>
                        <a:buNone/>
                      </a:pPr>
                      <a:r>
                        <a:rPr lang="en-US" sz="1400" kern="1200">
                          <a:solidFill>
                            <a:schemeClr val="dk1"/>
                          </a:solidFill>
                          <a:effectLst/>
                          <a:latin typeface="Aptos" panose="020B0004020202020204"/>
                          <a:ea typeface="+mn-ea"/>
                          <a:cs typeface="+mn-cs"/>
                        </a:rPr>
                        <a:t>-</a:t>
                      </a:r>
                      <a:endParaRPr kumimoji="0" lang="en-US" sz="1400" kern="1200">
                        <a:solidFill>
                          <a:schemeClr val="dk1"/>
                        </a:solidFill>
                        <a:effectLst/>
                        <a:latin typeface="Aptos" panose="020B0004020202020204"/>
                        <a:ea typeface="+mn-ea"/>
                        <a:cs typeface="+mn-cs"/>
                      </a:endParaRPr>
                    </a:p>
                  </a:txBody>
                  <a:tcPr marL="51833" marR="51833" marT="0" marB="0" anchor="ctr"/>
                </a:tc>
                <a:tc>
                  <a:txBody>
                    <a:bodyPr/>
                    <a:lstStyle/>
                    <a:p>
                      <a:pPr lvl="0" algn="ctr">
                        <a:lnSpc>
                          <a:spcPct val="100000"/>
                        </a:lnSpc>
                        <a:spcBef>
                          <a:spcPts val="0"/>
                        </a:spcBef>
                        <a:spcAft>
                          <a:spcPts val="0"/>
                        </a:spcAft>
                        <a:buNone/>
                      </a:pPr>
                      <a:endParaRPr lang="en-US" sz="1400" b="0" i="0" u="none" strike="noStrike" kern="1200" noProof="0" dirty="0">
                        <a:solidFill>
                          <a:srgbClr val="000000"/>
                        </a:solidFill>
                        <a:effectLst/>
                        <a:latin typeface="Aptos" panose="020B0004020202020204"/>
                      </a:endParaRPr>
                    </a:p>
                    <a:p>
                      <a:pPr lvl="0" algn="ctr">
                        <a:lnSpc>
                          <a:spcPct val="100000"/>
                        </a:lnSpc>
                        <a:spcBef>
                          <a:spcPts val="0"/>
                        </a:spcBef>
                        <a:spcAft>
                          <a:spcPts val="0"/>
                        </a:spcAft>
                        <a:buNone/>
                      </a:pPr>
                      <a:r>
                        <a:rPr lang="en-US" sz="1400" b="0" i="0" u="none" strike="noStrike" kern="1200" noProof="0" dirty="0">
                          <a:solidFill>
                            <a:srgbClr val="000000"/>
                          </a:solidFill>
                          <a:effectLst/>
                          <a:latin typeface="Aptos" panose="020B0004020202020204"/>
                        </a:rPr>
                        <a:t>CSR 2024-25 for Special Projects- Audit &amp; websites Applications has since been closed.</a:t>
                      </a:r>
                      <a:endParaRPr lang="en-US" dirty="0"/>
                    </a:p>
                    <a:p>
                      <a:pPr marL="0" marR="0" lvl="0" algn="ctr">
                        <a:spcBef>
                          <a:spcPts val="0"/>
                        </a:spcBef>
                        <a:spcAft>
                          <a:spcPts val="0"/>
                        </a:spcAft>
                        <a:buNone/>
                      </a:pPr>
                      <a:endParaRPr lang="en-US" sz="1400" kern="1200" dirty="0">
                        <a:solidFill>
                          <a:schemeClr val="dk1"/>
                        </a:solidFill>
                        <a:effectLst/>
                        <a:latin typeface="Aptos" panose="020B0004020202020204"/>
                        <a:ea typeface="+mn-ea"/>
                        <a:cs typeface="+mn-cs"/>
                      </a:endParaRPr>
                    </a:p>
                    <a:p>
                      <a:pPr marL="0" marR="0" lvl="0" algn="ctr" rtl="0">
                        <a:spcBef>
                          <a:spcPts val="0"/>
                        </a:spcBef>
                        <a:spcAft>
                          <a:spcPts val="0"/>
                        </a:spcAft>
                        <a:buNone/>
                      </a:pPr>
                      <a:endParaRPr kumimoji="0" lang="en-IN" sz="1400" kern="1200" dirty="0">
                        <a:solidFill>
                          <a:schemeClr val="dk1"/>
                        </a:solidFill>
                        <a:effectLst/>
                        <a:latin typeface="Aptos" panose="020B0004020202020204"/>
                        <a:ea typeface="+mn-ea"/>
                        <a:cs typeface="+mn-cs"/>
                      </a:endParaRPr>
                    </a:p>
                  </a:txBody>
                  <a:tcPr marL="51835" marR="51835" marT="0" marB="0" anchor="ctr"/>
                </a:tc>
                <a:extLst>
                  <a:ext uri="{0D108BD9-81ED-4DB2-BD59-A6C34878D82A}">
                    <a16:rowId xmlns:a16="http://schemas.microsoft.com/office/drawing/2014/main" val="2007647609"/>
                  </a:ext>
                </a:extLst>
              </a:tr>
            </a:tbl>
          </a:graphicData>
        </a:graphic>
      </p:graphicFrame>
      <p:sp>
        <p:nvSpPr>
          <p:cNvPr id="4" name="Slide Number Placeholder 3">
            <a:extLst>
              <a:ext uri="{FF2B5EF4-FFF2-40B4-BE49-F238E27FC236}">
                <a16:creationId xmlns:a16="http://schemas.microsoft.com/office/drawing/2014/main" id="{C4D158D5-29A4-4ED9-A635-8CE8DB3A0746}"/>
              </a:ext>
            </a:extLst>
          </p:cNvPr>
          <p:cNvSpPr>
            <a:spLocks noGrp="1"/>
          </p:cNvSpPr>
          <p:nvPr>
            <p:ph type="sldNum" sz="quarter" idx="4"/>
          </p:nvPr>
        </p:nvSpPr>
        <p:spPr/>
        <p:txBody>
          <a:bodyPr/>
          <a:lstStyle/>
          <a:p>
            <a:fld id="{9482FD28-1F30-446F-8AB5-85931E8E9E28}" type="slidenum">
              <a:rPr lang="en-US" smtClean="0"/>
              <a:pPr/>
              <a:t>12</a:t>
            </a:fld>
            <a:endParaRPr lang="en-US"/>
          </a:p>
        </p:txBody>
      </p:sp>
    </p:spTree>
    <p:extLst>
      <p:ext uri="{BB962C8B-B14F-4D97-AF65-F5344CB8AC3E}">
        <p14:creationId xmlns:p14="http://schemas.microsoft.com/office/powerpoint/2010/main" val="345215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2" y="96056"/>
            <a:ext cx="3031022"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
                <a:ea typeface="Tahoma" panose="020B0604030504040204" pitchFamily="34" charset="0"/>
                <a:cs typeface="Arial"/>
              </a:rPr>
              <a:t>Pendency pertaining to Audit Observations</a:t>
            </a: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21" name="Text Placeholder 11">
            <a:extLst>
              <a:ext uri="{FF2B5EF4-FFF2-40B4-BE49-F238E27FC236}">
                <a16:creationId xmlns:a16="http://schemas.microsoft.com/office/drawing/2014/main" id="{C989EF95-2563-468E-AED2-BD6B4BB05FC3}"/>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1" name="TextBox 10">
            <a:extLst>
              <a:ext uri="{FF2B5EF4-FFF2-40B4-BE49-F238E27FC236}">
                <a16:creationId xmlns:a16="http://schemas.microsoft.com/office/drawing/2014/main" id="{EBCD751E-E24E-472D-9052-D4D59333CDAC}"/>
              </a:ext>
            </a:extLst>
          </p:cNvPr>
          <p:cNvSpPr txBox="1"/>
          <p:nvPr/>
        </p:nvSpPr>
        <p:spPr>
          <a:xfrm>
            <a:off x="2342087" y="967248"/>
            <a:ext cx="2711127" cy="477054"/>
          </a:xfrm>
          <a:prstGeom prst="rect">
            <a:avLst/>
          </a:prstGeom>
          <a:gradFill>
            <a:gsLst>
              <a:gs pos="0">
                <a:schemeClr val="accent4">
                  <a:lumMod val="5000"/>
                  <a:lumOff val="95000"/>
                  <a:alpha val="46000"/>
                </a:schemeClr>
              </a:gs>
              <a:gs pos="74000">
                <a:schemeClr val="accent4">
                  <a:lumMod val="45000"/>
                  <a:lumOff val="55000"/>
                  <a:alpha val="65000"/>
                </a:schemeClr>
              </a:gs>
              <a:gs pos="83000">
                <a:schemeClr val="accent4">
                  <a:lumMod val="45000"/>
                  <a:lumOff val="55000"/>
                  <a:alpha val="64000"/>
                </a:schemeClr>
              </a:gs>
              <a:gs pos="100000">
                <a:schemeClr val="accent4">
                  <a:lumMod val="30000"/>
                  <a:lumOff val="70000"/>
                  <a:alpha val="68000"/>
                </a:schemeClr>
              </a:gs>
            </a:gsLst>
            <a:lin ang="5400000" scaled="1"/>
          </a:gradFill>
        </p:spPr>
        <p:txBody>
          <a:bodyPr wrap="square" rtlCol="0">
            <a:spAutoFit/>
          </a:bodyPr>
          <a:lstStyle/>
          <a:p>
            <a:r>
              <a:rPr lang="en-US" sz="2500" b="1">
                <a:solidFill>
                  <a:srgbClr val="002060"/>
                </a:solidFill>
                <a:latin typeface="Aptos                              "/>
              </a:rPr>
              <a:t>IS AUDIT 2025-26</a:t>
            </a:r>
          </a:p>
        </p:txBody>
      </p:sp>
      <p:graphicFrame>
        <p:nvGraphicFramePr>
          <p:cNvPr id="4" name="Table 3">
            <a:extLst>
              <a:ext uri="{FF2B5EF4-FFF2-40B4-BE49-F238E27FC236}">
                <a16:creationId xmlns:a16="http://schemas.microsoft.com/office/drawing/2014/main" id="{E6368FAE-43C0-4614-A10E-62A402AC40CD}"/>
              </a:ext>
            </a:extLst>
          </p:cNvPr>
          <p:cNvGraphicFramePr>
            <a:graphicFrameLocks noGrp="1"/>
          </p:cNvGraphicFramePr>
          <p:nvPr>
            <p:extLst>
              <p:ext uri="{D42A27DB-BD31-4B8C-83A1-F6EECF244321}">
                <p14:modId xmlns:p14="http://schemas.microsoft.com/office/powerpoint/2010/main" val="3680946802"/>
              </p:ext>
            </p:extLst>
          </p:nvPr>
        </p:nvGraphicFramePr>
        <p:xfrm>
          <a:off x="2457634" y="1599572"/>
          <a:ext cx="8860398" cy="1599692"/>
        </p:xfrm>
        <a:graphic>
          <a:graphicData uri="http://schemas.openxmlformats.org/drawingml/2006/table">
            <a:tbl>
              <a:tblPr firstRow="1" firstCol="1" bandRow="1">
                <a:tableStyleId>{5C22544A-7EE6-4342-B048-85BDC9FD1C3A}</a:tableStyleId>
              </a:tblPr>
              <a:tblGrid>
                <a:gridCol w="412563">
                  <a:extLst>
                    <a:ext uri="{9D8B030D-6E8A-4147-A177-3AD203B41FA5}">
                      <a16:colId xmlns:a16="http://schemas.microsoft.com/office/drawing/2014/main" val="2299007305"/>
                    </a:ext>
                  </a:extLst>
                </a:gridCol>
                <a:gridCol w="1168927">
                  <a:extLst>
                    <a:ext uri="{9D8B030D-6E8A-4147-A177-3AD203B41FA5}">
                      <a16:colId xmlns:a16="http://schemas.microsoft.com/office/drawing/2014/main" val="4013582698"/>
                    </a:ext>
                  </a:extLst>
                </a:gridCol>
                <a:gridCol w="1237687">
                  <a:extLst>
                    <a:ext uri="{9D8B030D-6E8A-4147-A177-3AD203B41FA5}">
                      <a16:colId xmlns:a16="http://schemas.microsoft.com/office/drawing/2014/main" val="1373194270"/>
                    </a:ext>
                  </a:extLst>
                </a:gridCol>
                <a:gridCol w="1306448">
                  <a:extLst>
                    <a:ext uri="{9D8B030D-6E8A-4147-A177-3AD203B41FA5}">
                      <a16:colId xmlns:a16="http://schemas.microsoft.com/office/drawing/2014/main" val="3616812292"/>
                    </a:ext>
                  </a:extLst>
                </a:gridCol>
                <a:gridCol w="1237687">
                  <a:extLst>
                    <a:ext uri="{9D8B030D-6E8A-4147-A177-3AD203B41FA5}">
                      <a16:colId xmlns:a16="http://schemas.microsoft.com/office/drawing/2014/main" val="1886722115"/>
                    </a:ext>
                  </a:extLst>
                </a:gridCol>
                <a:gridCol w="1306448">
                  <a:extLst>
                    <a:ext uri="{9D8B030D-6E8A-4147-A177-3AD203B41FA5}">
                      <a16:colId xmlns:a16="http://schemas.microsoft.com/office/drawing/2014/main" val="1628708314"/>
                    </a:ext>
                  </a:extLst>
                </a:gridCol>
                <a:gridCol w="1306448">
                  <a:extLst>
                    <a:ext uri="{9D8B030D-6E8A-4147-A177-3AD203B41FA5}">
                      <a16:colId xmlns:a16="http://schemas.microsoft.com/office/drawing/2014/main" val="4159446819"/>
                    </a:ext>
                  </a:extLst>
                </a:gridCol>
                <a:gridCol w="884190">
                  <a:extLst>
                    <a:ext uri="{9D8B030D-6E8A-4147-A177-3AD203B41FA5}">
                      <a16:colId xmlns:a16="http://schemas.microsoft.com/office/drawing/2014/main" val="3843001428"/>
                    </a:ext>
                  </a:extLst>
                </a:gridCol>
              </a:tblGrid>
              <a:tr h="0">
                <a:tc>
                  <a:txBody>
                    <a:bodyPr/>
                    <a:lstStyle/>
                    <a:p>
                      <a:pPr algn="ctr">
                        <a:lnSpc>
                          <a:spcPct val="107000"/>
                        </a:lnSpc>
                        <a:spcAft>
                          <a:spcPts val="0"/>
                        </a:spcAft>
                      </a:pPr>
                      <a:r>
                        <a:rPr lang="en-IN" sz="1400">
                          <a:effectLst/>
                          <a:latin typeface="Aptos                               "/>
                        </a:rPr>
                        <a:t>SI No</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Risk Perception</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Total No of Audit observations</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1</a:t>
                      </a:r>
                      <a:r>
                        <a:rPr lang="en-IN" sz="1400" baseline="30000">
                          <a:effectLst/>
                          <a:latin typeface="Aptos                               "/>
                        </a:rPr>
                        <a:t>st</a:t>
                      </a:r>
                      <a:r>
                        <a:rPr lang="en-IN" sz="1400">
                          <a:effectLst/>
                          <a:latin typeface="Aptos                               "/>
                        </a:rPr>
                        <a:t> ATR Compliance</a:t>
                      </a:r>
                    </a:p>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(08.07.2025)</a:t>
                      </a:r>
                    </a:p>
                  </a:txBody>
                  <a:tcPr marL="68580" marR="68580" marT="0" marB="0"/>
                </a:tc>
                <a:tc>
                  <a:txBody>
                    <a:bodyPr/>
                    <a:lstStyle/>
                    <a:p>
                      <a:pPr algn="ctr">
                        <a:lnSpc>
                          <a:spcPct val="107000"/>
                        </a:lnSpc>
                        <a:spcAft>
                          <a:spcPts val="0"/>
                        </a:spcAft>
                      </a:pPr>
                      <a:r>
                        <a:rPr lang="en-IN" sz="1400">
                          <a:effectLst/>
                          <a:latin typeface="Aptos                               "/>
                        </a:rPr>
                        <a:t>2</a:t>
                      </a:r>
                      <a:r>
                        <a:rPr lang="en-IN" sz="1400" baseline="30000">
                          <a:effectLst/>
                          <a:latin typeface="Aptos                               "/>
                        </a:rPr>
                        <a:t>nd</a:t>
                      </a:r>
                      <a:r>
                        <a:rPr lang="en-IN" sz="1400">
                          <a:effectLst/>
                          <a:latin typeface="Aptos                               "/>
                        </a:rPr>
                        <a:t>  ATR Compliance</a:t>
                      </a:r>
                    </a:p>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(01.09.2025)</a:t>
                      </a:r>
                    </a:p>
                  </a:txBody>
                  <a:tcPr marL="68580" marR="68580" marT="0" marB="0"/>
                </a:tc>
                <a:tc>
                  <a:txBody>
                    <a:bodyPr/>
                    <a:lstStyle/>
                    <a:p>
                      <a:pPr algn="ctr">
                        <a:lnSpc>
                          <a:spcPct val="107000"/>
                        </a:lnSpc>
                        <a:spcAft>
                          <a:spcPts val="0"/>
                        </a:spcAft>
                      </a:pPr>
                      <a:r>
                        <a:rPr lang="en-IN" sz="1400">
                          <a:effectLst/>
                          <a:latin typeface="Aptos                               "/>
                        </a:rPr>
                        <a:t>3</a:t>
                      </a:r>
                      <a:r>
                        <a:rPr lang="en-IN" sz="1400" baseline="30000">
                          <a:effectLst/>
                          <a:latin typeface="Aptos                               "/>
                        </a:rPr>
                        <a:t>rd</a:t>
                      </a:r>
                      <a:r>
                        <a:rPr lang="en-IN" sz="1400">
                          <a:effectLst/>
                          <a:latin typeface="Aptos                               "/>
                        </a:rPr>
                        <a:t> ATR Compliance 15.10.2025</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Pending Observations</a:t>
                      </a:r>
                    </a:p>
                  </a:txBody>
                  <a:tcPr marL="68580" marR="68580" marT="0" marB="0"/>
                </a:tc>
                <a:tc>
                  <a:txBody>
                    <a:bodyPr/>
                    <a:lstStyle/>
                    <a:p>
                      <a:pPr algn="ctr">
                        <a:lnSpc>
                          <a:spcPct val="107000"/>
                        </a:lnSpc>
                        <a:spcAft>
                          <a:spcPts val="0"/>
                        </a:spcAft>
                      </a:pPr>
                      <a:r>
                        <a:rPr lang="en-IN" sz="1400">
                          <a:effectLst/>
                          <a:latin typeface="Aptos                               "/>
                        </a:rPr>
                        <a:t>% of Compliance</a:t>
                      </a:r>
                      <a:endParaRPr lang="en-IN" sz="1400">
                        <a:effectLst/>
                        <a:latin typeface="Aptos                               "/>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916439073"/>
                  </a:ext>
                </a:extLst>
              </a:tr>
              <a:tr h="262255">
                <a:tc>
                  <a:txBody>
                    <a:bodyPr/>
                    <a:lstStyle/>
                    <a:p>
                      <a:pPr algn="ctr">
                        <a:lnSpc>
                          <a:spcPct val="107000"/>
                        </a:lnSpc>
                        <a:spcAft>
                          <a:spcPts val="0"/>
                        </a:spcAft>
                      </a:pPr>
                      <a:r>
                        <a:rPr lang="en-IN" sz="1400">
                          <a:effectLst/>
                          <a:latin typeface="Aptos                               "/>
                        </a:rPr>
                        <a:t>1</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HIGH</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63</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400">
                          <a:effectLst/>
                          <a:latin typeface="Aptos                               "/>
                        </a:rPr>
                        <a:t>       28</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24</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18</a:t>
                      </a: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4</a:t>
                      </a:r>
                    </a:p>
                  </a:txBody>
                  <a:tcPr marL="68580" marR="68580" marT="0" marB="0"/>
                </a:tc>
                <a:tc>
                  <a:txBody>
                    <a:bodyPr/>
                    <a:lstStyle/>
                    <a:p>
                      <a:pPr algn="ctr">
                        <a:lnSpc>
                          <a:spcPct val="107000"/>
                        </a:lnSpc>
                        <a:spcAft>
                          <a:spcPts val="0"/>
                        </a:spcAft>
                      </a:pPr>
                      <a:r>
                        <a:rPr lang="en-IN" sz="1400">
                          <a:effectLst/>
                          <a:latin typeface="Aptos                               "/>
                        </a:rPr>
                        <a:t> 94</a:t>
                      </a:r>
                      <a:endParaRPr lang="en-IN" sz="1400">
                        <a:effectLst/>
                        <a:latin typeface="Aptos                               "/>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789791332"/>
                  </a:ext>
                </a:extLst>
              </a:tr>
              <a:tr h="222250">
                <a:tc>
                  <a:txBody>
                    <a:bodyPr/>
                    <a:lstStyle/>
                    <a:p>
                      <a:pPr algn="ctr">
                        <a:lnSpc>
                          <a:spcPct val="107000"/>
                        </a:lnSpc>
                        <a:spcAft>
                          <a:spcPts val="0"/>
                        </a:spcAft>
                      </a:pPr>
                      <a:r>
                        <a:rPr lang="en-IN" sz="1400">
                          <a:effectLst/>
                          <a:latin typeface="Aptos                               "/>
                        </a:rPr>
                        <a:t>2</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MEDIUM</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34</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400">
                          <a:effectLst/>
                          <a:latin typeface="Aptos                               "/>
                        </a:rPr>
                        <a:t>       23</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7</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6</a:t>
                      </a: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0</a:t>
                      </a: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100</a:t>
                      </a:r>
                    </a:p>
                  </a:txBody>
                  <a:tcPr marL="68580" marR="68580" marT="0" marB="0"/>
                </a:tc>
                <a:extLst>
                  <a:ext uri="{0D108BD9-81ED-4DB2-BD59-A6C34878D82A}">
                    <a16:rowId xmlns:a16="http://schemas.microsoft.com/office/drawing/2014/main" val="1886887611"/>
                  </a:ext>
                </a:extLst>
              </a:tr>
              <a:tr h="199891">
                <a:tc>
                  <a:txBody>
                    <a:bodyPr/>
                    <a:lstStyle/>
                    <a:p>
                      <a:pPr algn="ctr">
                        <a:lnSpc>
                          <a:spcPct val="107000"/>
                        </a:lnSpc>
                        <a:spcAft>
                          <a:spcPts val="0"/>
                        </a:spcAft>
                      </a:pPr>
                      <a:r>
                        <a:rPr lang="en-IN" sz="1400">
                          <a:effectLst/>
                          <a:latin typeface="Aptos                               "/>
                        </a:rPr>
                        <a:t>3</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LOW</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15</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400">
                          <a:effectLst/>
                          <a:latin typeface="Aptos                               "/>
                        </a:rPr>
                        <a:t>       13</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0</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2</a:t>
                      </a:r>
                      <a:endParaRPr lang="en-IN" sz="1400">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0</a:t>
                      </a:r>
                    </a:p>
                  </a:txBody>
                  <a:tcPr marL="68580" marR="68580" marT="0" marB="0"/>
                </a:tc>
                <a:tc>
                  <a:txBody>
                    <a:bodyPr/>
                    <a:lstStyle/>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100</a:t>
                      </a:r>
                    </a:p>
                  </a:txBody>
                  <a:tcPr marL="68580" marR="68580" marT="0" marB="0"/>
                </a:tc>
                <a:extLst>
                  <a:ext uri="{0D108BD9-81ED-4DB2-BD59-A6C34878D82A}">
                    <a16:rowId xmlns:a16="http://schemas.microsoft.com/office/drawing/2014/main" val="3188431692"/>
                  </a:ext>
                </a:extLst>
              </a:tr>
              <a:tr h="222250">
                <a:tc>
                  <a:txBody>
                    <a:bodyPr/>
                    <a:lstStyle/>
                    <a:p>
                      <a:pPr algn="ctr">
                        <a:lnSpc>
                          <a:spcPct val="107000"/>
                        </a:lnSpc>
                        <a:spcAft>
                          <a:spcPts val="0"/>
                        </a:spcAft>
                      </a:pPr>
                      <a:r>
                        <a:rPr lang="en-IN" sz="1400" b="1">
                          <a:effectLst/>
                          <a:latin typeface="Aptos                               "/>
                        </a:rPr>
                        <a:t> </a:t>
                      </a:r>
                      <a:endParaRPr lang="en-IN" sz="1400" b="1">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b="1">
                          <a:effectLst/>
                          <a:latin typeface="Aptos                               "/>
                        </a:rPr>
                        <a:t>TOTAL</a:t>
                      </a:r>
                      <a:endParaRPr lang="en-IN" sz="1400" b="1">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b="1">
                          <a:effectLst/>
                          <a:latin typeface="Aptos                               "/>
                        </a:rPr>
                        <a:t>112</a:t>
                      </a:r>
                      <a:endParaRPr lang="en-IN" sz="1400" b="1">
                        <a:effectLst/>
                        <a:latin typeface="Aptos                               "/>
                        <a:ea typeface="Calibri" panose="020F0502020204030204" pitchFamily="34" charset="0"/>
                        <a:cs typeface="Mangal" panose="02040503050203030202" pitchFamily="18" charset="0"/>
                      </a:endParaRPr>
                    </a:p>
                  </a:txBody>
                  <a:tcPr marL="68580" marR="68580" marT="0" marB="0"/>
                </a:tc>
                <a:tc>
                  <a:txBody>
                    <a:bodyPr/>
                    <a:lstStyle/>
                    <a:p>
                      <a:pPr>
                        <a:lnSpc>
                          <a:spcPct val="107000"/>
                        </a:lnSpc>
                        <a:spcAft>
                          <a:spcPts val="0"/>
                        </a:spcAft>
                      </a:pPr>
                      <a:r>
                        <a:rPr lang="en-IN" sz="1400" b="1">
                          <a:effectLst/>
                          <a:latin typeface="Aptos                               "/>
                        </a:rPr>
                        <a:t>       64</a:t>
                      </a:r>
                      <a:endParaRPr lang="en-IN" sz="1400" b="1">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b="1">
                          <a:effectLst/>
                          <a:latin typeface="Aptos                               "/>
                        </a:rPr>
                        <a:t>31</a:t>
                      </a:r>
                      <a:endParaRPr lang="en-IN" sz="1400" b="1">
                        <a:effectLst/>
                        <a:latin typeface="Aptos                               "/>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b="1">
                          <a:effectLst/>
                          <a:latin typeface="Aptos                               "/>
                          <a:ea typeface="Calibri" panose="020F0502020204030204" pitchFamily="34" charset="0"/>
                          <a:cs typeface="Mangal" panose="02040503050203030202" pitchFamily="18" charset="0"/>
                        </a:rPr>
                        <a:t>26</a:t>
                      </a:r>
                    </a:p>
                  </a:txBody>
                  <a:tcPr marL="68580" marR="68580" marT="0" marB="0"/>
                </a:tc>
                <a:tc>
                  <a:txBody>
                    <a:bodyPr/>
                    <a:lstStyle/>
                    <a:p>
                      <a:pPr algn="ctr">
                        <a:lnSpc>
                          <a:spcPct val="107000"/>
                        </a:lnSpc>
                        <a:spcAft>
                          <a:spcPts val="0"/>
                        </a:spcAft>
                      </a:pPr>
                      <a:r>
                        <a:rPr lang="en-IN" sz="1400" b="1">
                          <a:effectLst/>
                          <a:latin typeface="Aptos                               "/>
                          <a:ea typeface="Calibri" panose="020F0502020204030204" pitchFamily="34" charset="0"/>
                          <a:cs typeface="Mangal" panose="02040503050203030202" pitchFamily="18" charset="0"/>
                        </a:rPr>
                        <a:t>4</a:t>
                      </a:r>
                    </a:p>
                  </a:txBody>
                  <a:tcPr marL="68580" marR="68580" marT="0" marB="0"/>
                </a:tc>
                <a:tc>
                  <a:txBody>
                    <a:bodyPr/>
                    <a:lstStyle/>
                    <a:p>
                      <a:pPr algn="ctr">
                        <a:lnSpc>
                          <a:spcPct val="107000"/>
                        </a:lnSpc>
                        <a:spcAft>
                          <a:spcPts val="0"/>
                        </a:spcAft>
                      </a:pPr>
                      <a:r>
                        <a:rPr lang="en-IN" sz="1400" b="1">
                          <a:effectLst/>
                          <a:latin typeface="Aptos                               "/>
                          <a:ea typeface="Calibri" panose="020F0502020204030204" pitchFamily="34" charset="0"/>
                          <a:cs typeface="Mangal" panose="02040503050203030202" pitchFamily="18" charset="0"/>
                        </a:rPr>
                        <a:t>98</a:t>
                      </a:r>
                    </a:p>
                  </a:txBody>
                  <a:tcPr marL="68580" marR="68580" marT="0" marB="0"/>
                </a:tc>
                <a:extLst>
                  <a:ext uri="{0D108BD9-81ED-4DB2-BD59-A6C34878D82A}">
                    <a16:rowId xmlns:a16="http://schemas.microsoft.com/office/drawing/2014/main" val="3831132708"/>
                  </a:ext>
                </a:extLst>
              </a:tr>
            </a:tbl>
          </a:graphicData>
        </a:graphic>
      </p:graphicFrame>
      <p:graphicFrame>
        <p:nvGraphicFramePr>
          <p:cNvPr id="5" name="Table 4">
            <a:extLst>
              <a:ext uri="{FF2B5EF4-FFF2-40B4-BE49-F238E27FC236}">
                <a16:creationId xmlns:a16="http://schemas.microsoft.com/office/drawing/2014/main" id="{9220C3D7-599B-4E9A-98EF-73EC555FD280}"/>
              </a:ext>
            </a:extLst>
          </p:cNvPr>
          <p:cNvGraphicFramePr>
            <a:graphicFrameLocks noGrp="1"/>
          </p:cNvGraphicFramePr>
          <p:nvPr>
            <p:extLst>
              <p:ext uri="{D42A27DB-BD31-4B8C-83A1-F6EECF244321}">
                <p14:modId xmlns:p14="http://schemas.microsoft.com/office/powerpoint/2010/main" val="2339126721"/>
              </p:ext>
            </p:extLst>
          </p:nvPr>
        </p:nvGraphicFramePr>
        <p:xfrm>
          <a:off x="2519246" y="4182812"/>
          <a:ext cx="8810157" cy="1603756"/>
        </p:xfrm>
        <a:graphic>
          <a:graphicData uri="http://schemas.openxmlformats.org/drawingml/2006/table">
            <a:tbl>
              <a:tblPr firstRow="1" firstCol="1" bandRow="1">
                <a:tableStyleId>{5C22544A-7EE6-4342-B048-85BDC9FD1C3A}</a:tableStyleId>
              </a:tblPr>
              <a:tblGrid>
                <a:gridCol w="582855">
                  <a:extLst>
                    <a:ext uri="{9D8B030D-6E8A-4147-A177-3AD203B41FA5}">
                      <a16:colId xmlns:a16="http://schemas.microsoft.com/office/drawing/2014/main" val="3057002485"/>
                    </a:ext>
                  </a:extLst>
                </a:gridCol>
                <a:gridCol w="1493565">
                  <a:extLst>
                    <a:ext uri="{9D8B030D-6E8A-4147-A177-3AD203B41FA5}">
                      <a16:colId xmlns:a16="http://schemas.microsoft.com/office/drawing/2014/main" val="2515810965"/>
                    </a:ext>
                  </a:extLst>
                </a:gridCol>
                <a:gridCol w="1750772">
                  <a:extLst>
                    <a:ext uri="{9D8B030D-6E8A-4147-A177-3AD203B41FA5}">
                      <a16:colId xmlns:a16="http://schemas.microsoft.com/office/drawing/2014/main" val="3036637380"/>
                    </a:ext>
                  </a:extLst>
                </a:gridCol>
                <a:gridCol w="2030944">
                  <a:extLst>
                    <a:ext uri="{9D8B030D-6E8A-4147-A177-3AD203B41FA5}">
                      <a16:colId xmlns:a16="http://schemas.microsoft.com/office/drawing/2014/main" val="3507504571"/>
                    </a:ext>
                  </a:extLst>
                </a:gridCol>
                <a:gridCol w="1337028">
                  <a:extLst>
                    <a:ext uri="{9D8B030D-6E8A-4147-A177-3AD203B41FA5}">
                      <a16:colId xmlns:a16="http://schemas.microsoft.com/office/drawing/2014/main" val="1003145677"/>
                    </a:ext>
                  </a:extLst>
                </a:gridCol>
                <a:gridCol w="1614993">
                  <a:extLst>
                    <a:ext uri="{9D8B030D-6E8A-4147-A177-3AD203B41FA5}">
                      <a16:colId xmlns:a16="http://schemas.microsoft.com/office/drawing/2014/main" val="3130374333"/>
                    </a:ext>
                  </a:extLst>
                </a:gridCol>
              </a:tblGrid>
              <a:tr h="0">
                <a:tc>
                  <a:txBody>
                    <a:bodyPr/>
                    <a:lstStyle/>
                    <a:p>
                      <a:pPr algn="ctr">
                        <a:lnSpc>
                          <a:spcPct val="107000"/>
                        </a:lnSpc>
                        <a:spcAft>
                          <a:spcPts val="0"/>
                        </a:spcAft>
                      </a:pPr>
                      <a:r>
                        <a:rPr lang="en-IN" sz="1400">
                          <a:effectLst/>
                        </a:rPr>
                        <a:t>SI No</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Risk </a:t>
                      </a:r>
                    </a:p>
                    <a:p>
                      <a:pPr algn="ctr">
                        <a:lnSpc>
                          <a:spcPct val="107000"/>
                        </a:lnSpc>
                        <a:spcAft>
                          <a:spcPts val="0"/>
                        </a:spcAft>
                      </a:pPr>
                      <a:r>
                        <a:rPr lang="en-IN" sz="1400">
                          <a:effectLst/>
                        </a:rPr>
                        <a:t>Perception</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Total No of Audit observations</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latin typeface="Aptos                               "/>
                        </a:rPr>
                        <a:t>1</a:t>
                      </a:r>
                      <a:r>
                        <a:rPr lang="en-IN" sz="1400" baseline="30000">
                          <a:effectLst/>
                          <a:latin typeface="Aptos                               "/>
                        </a:rPr>
                        <a:t>st</a:t>
                      </a:r>
                      <a:r>
                        <a:rPr lang="en-IN" sz="1400">
                          <a:effectLst/>
                          <a:latin typeface="Aptos                               "/>
                        </a:rPr>
                        <a:t> ATR to be Complied</a:t>
                      </a:r>
                    </a:p>
                    <a:p>
                      <a:pPr algn="ctr">
                        <a:lnSpc>
                          <a:spcPct val="107000"/>
                        </a:lnSpc>
                        <a:spcAft>
                          <a:spcPts val="0"/>
                        </a:spcAft>
                      </a:pPr>
                      <a:r>
                        <a:rPr lang="en-IN" sz="1400">
                          <a:effectLst/>
                          <a:latin typeface="Aptos                               "/>
                          <a:ea typeface="Calibri" panose="020F0502020204030204" pitchFamily="34" charset="0"/>
                          <a:cs typeface="Mangal" panose="02040503050203030202" pitchFamily="18" charset="0"/>
                        </a:rPr>
                        <a:t>(Tentative 10.09.2025)</a:t>
                      </a:r>
                    </a:p>
                    <a:p>
                      <a:pPr algn="ctr">
                        <a:lnSpc>
                          <a:spcPct val="107000"/>
                        </a:lnSpc>
                        <a:spcAft>
                          <a:spcPts val="0"/>
                        </a:spcAft>
                      </a:pP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07000"/>
                        </a:lnSpc>
                        <a:spcAft>
                          <a:spcPts val="0"/>
                        </a:spcAft>
                      </a:pPr>
                      <a:r>
                        <a:rPr lang="en-IN" sz="1400">
                          <a:effectLst/>
                          <a:latin typeface="Aptos                               "/>
                        </a:rPr>
                        <a:t>Pending Observation</a:t>
                      </a:r>
                    </a:p>
                  </a:txBody>
                  <a:tcPr marL="68580" marR="68580" marT="0" marB="0"/>
                </a:tc>
                <a:tc>
                  <a:txBody>
                    <a:bodyPr/>
                    <a:lstStyle/>
                    <a:p>
                      <a:pPr algn="ctr">
                        <a:lnSpc>
                          <a:spcPct val="107000"/>
                        </a:lnSpc>
                        <a:spcAft>
                          <a:spcPts val="0"/>
                        </a:spcAft>
                      </a:pPr>
                      <a:r>
                        <a:rPr lang="en-IN" sz="1400">
                          <a:effectLst/>
                        </a:rPr>
                        <a:t>% of Compliance</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780311721"/>
                  </a:ext>
                </a:extLst>
              </a:tr>
              <a:tr h="262255">
                <a:tc>
                  <a:txBody>
                    <a:bodyPr/>
                    <a:lstStyle/>
                    <a:p>
                      <a:pPr algn="ctr">
                        <a:lnSpc>
                          <a:spcPct val="107000"/>
                        </a:lnSpc>
                        <a:spcAft>
                          <a:spcPts val="0"/>
                        </a:spcAft>
                      </a:pPr>
                      <a:r>
                        <a:rPr lang="en-IN" sz="1400">
                          <a:effectLst/>
                        </a:rPr>
                        <a:t>1</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HIGH</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10</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10</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0</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182097213"/>
                  </a:ext>
                </a:extLst>
              </a:tr>
              <a:tr h="222250">
                <a:tc>
                  <a:txBody>
                    <a:bodyPr/>
                    <a:lstStyle/>
                    <a:p>
                      <a:pPr algn="ctr">
                        <a:lnSpc>
                          <a:spcPct val="107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MEDIUM</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12</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400">
                          <a:effectLst/>
                          <a:latin typeface="Calibri"/>
                          <a:ea typeface="Calibri"/>
                          <a:cs typeface="Mangal"/>
                        </a:rPr>
                        <a:t>10</a:t>
                      </a:r>
                    </a:p>
                  </a:txBody>
                  <a:tcPr marL="68580" marR="68580" marT="0" marB="0"/>
                </a:tc>
                <a:tc>
                  <a:txBody>
                    <a:bodyPr/>
                    <a:lstStyle/>
                    <a:p>
                      <a:pPr algn="ctr">
                        <a:lnSpc>
                          <a:spcPct val="107000"/>
                        </a:lnSpc>
                        <a:spcAft>
                          <a:spcPts val="0"/>
                        </a:spcAft>
                      </a:pPr>
                      <a:r>
                        <a:rPr lang="en-US" sz="1400">
                          <a:effectLst/>
                          <a:latin typeface="Calibri"/>
                          <a:ea typeface="Calibri"/>
                          <a:cs typeface="Mangal"/>
                        </a:rPr>
                        <a:t>2</a:t>
                      </a:r>
                    </a:p>
                  </a:txBody>
                  <a:tcPr marL="68580" marR="68580" marT="0" marB="0"/>
                </a:tc>
                <a:tc>
                  <a:txBody>
                    <a:bodyPr/>
                    <a:lstStyle/>
                    <a:p>
                      <a:pPr algn="ctr">
                        <a:lnSpc>
                          <a:spcPct val="107000"/>
                        </a:lnSpc>
                        <a:spcAft>
                          <a:spcPts val="0"/>
                        </a:spcAft>
                      </a:pPr>
                      <a:r>
                        <a:rPr lang="en-US" sz="1400">
                          <a:effectLst/>
                          <a:latin typeface="Calibri"/>
                          <a:ea typeface="Calibri"/>
                          <a:cs typeface="Mangal"/>
                        </a:rPr>
                        <a:t>83</a:t>
                      </a:r>
                    </a:p>
                  </a:txBody>
                  <a:tcPr marL="68580" marR="68580" marT="0" marB="0"/>
                </a:tc>
                <a:extLst>
                  <a:ext uri="{0D108BD9-81ED-4DB2-BD59-A6C34878D82A}">
                    <a16:rowId xmlns:a16="http://schemas.microsoft.com/office/drawing/2014/main" val="1482433758"/>
                  </a:ext>
                </a:extLst>
              </a:tr>
              <a:tr h="222250">
                <a:tc>
                  <a:txBody>
                    <a:bodyPr/>
                    <a:lstStyle/>
                    <a:p>
                      <a:pPr algn="ctr">
                        <a:lnSpc>
                          <a:spcPct val="107000"/>
                        </a:lnSpc>
                        <a:spcAft>
                          <a:spcPts val="0"/>
                        </a:spcAft>
                      </a:pPr>
                      <a:r>
                        <a:rPr lang="en-IN" sz="1400">
                          <a:effectLst/>
                        </a:rPr>
                        <a:t>3</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LOW</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2</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400">
                          <a:effectLst/>
                          <a:latin typeface="Calibri" panose="020F0502020204030204" pitchFamily="34" charset="0"/>
                          <a:ea typeface="Calibri" panose="020F0502020204030204" pitchFamily="34" charset="0"/>
                          <a:cs typeface="Mangal" panose="02040503050203030202" pitchFamily="18" charset="0"/>
                        </a:rPr>
                        <a:t>2</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400">
                          <a:effectLst/>
                          <a:latin typeface="Calibri" panose="020F0502020204030204" pitchFamily="34" charset="0"/>
                          <a:ea typeface="Calibri" panose="020F0502020204030204" pitchFamily="34" charset="0"/>
                          <a:cs typeface="Mangal" panose="02040503050203030202" pitchFamily="18" charset="0"/>
                        </a:rPr>
                        <a:t>0</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100</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734701214"/>
                  </a:ext>
                </a:extLst>
              </a:tr>
              <a:tr h="222250">
                <a:tc>
                  <a:txBody>
                    <a:bodyPr/>
                    <a:lstStyle/>
                    <a:p>
                      <a:pPr algn="ctr">
                        <a:lnSpc>
                          <a:spcPct val="107000"/>
                        </a:lnSpc>
                        <a:spcAft>
                          <a:spcPts val="0"/>
                        </a:spcAft>
                      </a:pP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TOTAL</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24</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IN" sz="1400">
                          <a:effectLst/>
                        </a:rPr>
                        <a:t>22</a:t>
                      </a:r>
                      <a:endParaRPr lang="en-IN" sz="14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0"/>
                        </a:spcAft>
                      </a:pPr>
                      <a:r>
                        <a:rPr lang="en-US" sz="1400">
                          <a:effectLst/>
                          <a:latin typeface="Calibri"/>
                          <a:ea typeface="Calibri"/>
                          <a:cs typeface="Mangal"/>
                        </a:rPr>
                        <a:t>2</a:t>
                      </a:r>
                    </a:p>
                  </a:txBody>
                  <a:tcPr marL="68580" marR="68580" marT="0" marB="0"/>
                </a:tc>
                <a:tc>
                  <a:txBody>
                    <a:bodyPr/>
                    <a:lstStyle/>
                    <a:p>
                      <a:pPr algn="ctr">
                        <a:lnSpc>
                          <a:spcPct val="107000"/>
                        </a:lnSpc>
                        <a:spcAft>
                          <a:spcPts val="0"/>
                        </a:spcAft>
                      </a:pPr>
                      <a:r>
                        <a:rPr lang="en-IN" sz="1400">
                          <a:effectLst/>
                        </a:rPr>
                        <a:t>91</a:t>
                      </a:r>
                    </a:p>
                  </a:txBody>
                  <a:tcPr marL="68580" marR="68580" marT="0" marB="0"/>
                </a:tc>
                <a:extLst>
                  <a:ext uri="{0D108BD9-81ED-4DB2-BD59-A6C34878D82A}">
                    <a16:rowId xmlns:a16="http://schemas.microsoft.com/office/drawing/2014/main" val="630407958"/>
                  </a:ext>
                </a:extLst>
              </a:tr>
            </a:tbl>
          </a:graphicData>
        </a:graphic>
      </p:graphicFrame>
      <p:sp>
        <p:nvSpPr>
          <p:cNvPr id="14" name="TextBox 13">
            <a:extLst>
              <a:ext uri="{FF2B5EF4-FFF2-40B4-BE49-F238E27FC236}">
                <a16:creationId xmlns:a16="http://schemas.microsoft.com/office/drawing/2014/main" id="{E7365616-8737-409B-94D3-88CEC0FBF44E}"/>
              </a:ext>
            </a:extLst>
          </p:cNvPr>
          <p:cNvSpPr txBox="1"/>
          <p:nvPr/>
        </p:nvSpPr>
        <p:spPr>
          <a:xfrm>
            <a:off x="2457635" y="3550488"/>
            <a:ext cx="4647250" cy="477054"/>
          </a:xfrm>
          <a:prstGeom prst="rect">
            <a:avLst/>
          </a:prstGeom>
          <a:gradFill>
            <a:gsLst>
              <a:gs pos="0">
                <a:schemeClr val="accent4">
                  <a:lumMod val="5000"/>
                  <a:lumOff val="95000"/>
                  <a:alpha val="46000"/>
                </a:schemeClr>
              </a:gs>
              <a:gs pos="74000">
                <a:schemeClr val="accent4">
                  <a:lumMod val="45000"/>
                  <a:lumOff val="55000"/>
                  <a:alpha val="65000"/>
                </a:schemeClr>
              </a:gs>
              <a:gs pos="83000">
                <a:schemeClr val="accent4">
                  <a:lumMod val="45000"/>
                  <a:lumOff val="55000"/>
                  <a:alpha val="64000"/>
                </a:schemeClr>
              </a:gs>
              <a:gs pos="100000">
                <a:schemeClr val="accent4">
                  <a:lumMod val="30000"/>
                  <a:lumOff val="70000"/>
                  <a:alpha val="68000"/>
                </a:schemeClr>
              </a:gs>
            </a:gsLst>
            <a:lin ang="5400000" scaled="1"/>
          </a:gradFill>
        </p:spPr>
        <p:txBody>
          <a:bodyPr wrap="square" rtlCol="0">
            <a:spAutoFit/>
          </a:bodyPr>
          <a:lstStyle/>
          <a:p>
            <a:r>
              <a:rPr lang="en-US" sz="2500" b="1">
                <a:solidFill>
                  <a:srgbClr val="002060"/>
                </a:solidFill>
                <a:latin typeface="Aptos                              "/>
              </a:rPr>
              <a:t>CYBER SECURITY  AUDIT 2025-26</a:t>
            </a:r>
          </a:p>
        </p:txBody>
      </p:sp>
      <p:sp>
        <p:nvSpPr>
          <p:cNvPr id="6" name="Slide Number Placeholder 5">
            <a:extLst>
              <a:ext uri="{FF2B5EF4-FFF2-40B4-BE49-F238E27FC236}">
                <a16:creationId xmlns:a16="http://schemas.microsoft.com/office/drawing/2014/main" id="{56854F6C-06F0-4FD7-BDD5-212716423A11}"/>
              </a:ext>
            </a:extLst>
          </p:cNvPr>
          <p:cNvSpPr>
            <a:spLocks noGrp="1"/>
          </p:cNvSpPr>
          <p:nvPr>
            <p:ph type="sldNum" sz="quarter" idx="4"/>
          </p:nvPr>
        </p:nvSpPr>
        <p:spPr/>
        <p:txBody>
          <a:bodyPr/>
          <a:lstStyle/>
          <a:p>
            <a:fld id="{9482FD28-1F30-446F-8AB5-85931E8E9E28}" type="slidenum">
              <a:rPr lang="en-US" smtClean="0"/>
              <a:pPr/>
              <a:t>13</a:t>
            </a:fld>
            <a:endParaRPr lang="en-US"/>
          </a:p>
        </p:txBody>
      </p:sp>
    </p:spTree>
    <p:extLst>
      <p:ext uri="{BB962C8B-B14F-4D97-AF65-F5344CB8AC3E}">
        <p14:creationId xmlns:p14="http://schemas.microsoft.com/office/powerpoint/2010/main" val="49757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2" y="96056"/>
            <a:ext cx="3031022"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defTabSz="421361" fontAlgn="auto">
              <a:spcBef>
                <a:spcPts val="0"/>
              </a:spcBef>
              <a:spcAft>
                <a:spcPts val="0"/>
              </a:spcAft>
              <a:defRPr/>
            </a:pPr>
            <a:r>
              <a:rPr lang="en-US" sz="1800">
                <a:solidFill>
                  <a:prstClr val="white"/>
                </a:solidFill>
                <a:latin typeface="Aptos                               "/>
                <a:ea typeface="Tahoma" panose="020B0604030504040204" pitchFamily="34" charset="0"/>
                <a:cs typeface="Arial"/>
              </a:rPr>
              <a:t>EOL/EOS/EOEs STATUS AS ON 31.08.2025</a:t>
            </a: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21" name="Text Placeholder 11">
            <a:extLst>
              <a:ext uri="{FF2B5EF4-FFF2-40B4-BE49-F238E27FC236}">
                <a16:creationId xmlns:a16="http://schemas.microsoft.com/office/drawing/2014/main" id="{C989EF95-2563-468E-AED2-BD6B4BB05FC3}"/>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8" name="Text Placeholder 11">
            <a:extLst>
              <a:ext uri="{FF2B5EF4-FFF2-40B4-BE49-F238E27FC236}">
                <a16:creationId xmlns:a16="http://schemas.microsoft.com/office/drawing/2014/main" id="{0E7E0489-A96D-4949-A5FB-D7DEB0DC668B}"/>
              </a:ext>
            </a:extLst>
          </p:cNvPr>
          <p:cNvSpPr txBox="1">
            <a:spLocks/>
          </p:cNvSpPr>
          <p:nvPr/>
        </p:nvSpPr>
        <p:spPr>
          <a:xfrm>
            <a:off x="4238664" y="3005979"/>
            <a:ext cx="5106503" cy="132127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all" spc="100" normalizeH="0" baseline="0" noProof="0">
                <a:ln>
                  <a:noFill/>
                </a:ln>
                <a:solidFill>
                  <a:srgbClr val="000000"/>
                </a:solidFill>
                <a:effectLst/>
                <a:uLnTx/>
                <a:uFillTx/>
                <a:latin typeface="Aptos     "/>
              </a:rPr>
              <a:t>nil</a:t>
            </a:r>
          </a:p>
        </p:txBody>
      </p:sp>
      <p:sp>
        <p:nvSpPr>
          <p:cNvPr id="4" name="Slide Number Placeholder 3">
            <a:extLst>
              <a:ext uri="{FF2B5EF4-FFF2-40B4-BE49-F238E27FC236}">
                <a16:creationId xmlns:a16="http://schemas.microsoft.com/office/drawing/2014/main" id="{39370A8A-FDE6-45A6-A1BC-20FCFACF64AE}"/>
              </a:ext>
            </a:extLst>
          </p:cNvPr>
          <p:cNvSpPr>
            <a:spLocks noGrp="1"/>
          </p:cNvSpPr>
          <p:nvPr>
            <p:ph type="sldNum" sz="quarter" idx="4"/>
          </p:nvPr>
        </p:nvSpPr>
        <p:spPr/>
        <p:txBody>
          <a:bodyPr/>
          <a:lstStyle/>
          <a:p>
            <a:fld id="{9482FD28-1F30-446F-8AB5-85931E8E9E28}" type="slidenum">
              <a:rPr lang="en-US" smtClean="0"/>
              <a:pPr/>
              <a:t>14</a:t>
            </a:fld>
            <a:endParaRPr lang="en-US"/>
          </a:p>
        </p:txBody>
      </p:sp>
    </p:spTree>
    <p:extLst>
      <p:ext uri="{BB962C8B-B14F-4D97-AF65-F5344CB8AC3E}">
        <p14:creationId xmlns:p14="http://schemas.microsoft.com/office/powerpoint/2010/main" val="62501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FC5ED835-F49C-9FDC-CA9B-F0E418D800FD}"/>
              </a:ext>
            </a:extLst>
          </p:cNvPr>
          <p:cNvSpPr>
            <a:spLocks noGrp="1"/>
          </p:cNvSpPr>
          <p:nvPr>
            <p:ph type="ctrTitle"/>
          </p:nvPr>
        </p:nvSpPr>
        <p:spPr/>
        <p:txBody>
          <a:bodyPr>
            <a:normAutofit/>
          </a:bodyPr>
          <a:lstStyle/>
          <a:p>
            <a:pPr algn="ctr"/>
            <a:r>
              <a:rPr lang="en-US" b="1">
                <a:solidFill>
                  <a:srgbClr val="292075"/>
                </a:solidFill>
                <a:latin typeface="Aptos                             "/>
              </a:rPr>
              <a:t>THANK YOU</a:t>
            </a:r>
            <a:endParaRPr lang="en-US" b="1">
              <a:solidFill>
                <a:srgbClr val="00A6E0"/>
              </a:solidFill>
              <a:latin typeface="Aptos                             "/>
            </a:endParaRPr>
          </a:p>
        </p:txBody>
      </p:sp>
      <p:sp>
        <p:nvSpPr>
          <p:cNvPr id="2" name="Slide Number Placeholder 1">
            <a:extLst>
              <a:ext uri="{FF2B5EF4-FFF2-40B4-BE49-F238E27FC236}">
                <a16:creationId xmlns:a16="http://schemas.microsoft.com/office/drawing/2014/main" id="{591A72A6-A9E5-4AFA-AF48-0F15E6F90AF4}"/>
              </a:ext>
            </a:extLst>
          </p:cNvPr>
          <p:cNvSpPr>
            <a:spLocks noGrp="1"/>
          </p:cNvSpPr>
          <p:nvPr>
            <p:ph type="sldNum" sz="quarter" idx="4"/>
          </p:nvPr>
        </p:nvSpPr>
        <p:spPr/>
        <p:txBody>
          <a:bodyPr/>
          <a:lstStyle/>
          <a:p>
            <a:fld id="{9482FD28-1F30-446F-8AB5-85931E8E9E28}" type="slidenum">
              <a:rPr lang="en-US" smtClean="0"/>
              <a:pPr/>
              <a:t>15</a:t>
            </a:fld>
            <a:endParaRPr lang="en-US"/>
          </a:p>
        </p:txBody>
      </p:sp>
    </p:spTree>
    <p:extLst>
      <p:ext uri="{BB962C8B-B14F-4D97-AF65-F5344CB8AC3E}">
        <p14:creationId xmlns:p14="http://schemas.microsoft.com/office/powerpoint/2010/main" val="377109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ide Title">
            <a:extLst>
              <a:ext uri="{FF2B5EF4-FFF2-40B4-BE49-F238E27FC236}">
                <a16:creationId xmlns:a16="http://schemas.microsoft.com/office/drawing/2014/main" id="{862BBF30-7F43-40CF-B331-127DD244889A}"/>
              </a:ext>
            </a:extLst>
          </p:cNvPr>
          <p:cNvSpPr txBox="1">
            <a:spLocks/>
          </p:cNvSpPr>
          <p:nvPr/>
        </p:nvSpPr>
        <p:spPr bwMode="gray">
          <a:xfrm>
            <a:off x="416264" y="187496"/>
            <a:ext cx="2509815"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Aptos "/>
                <a:ea typeface="Tahoma"/>
                <a:cs typeface="Arial"/>
              </a:rPr>
              <a:t>Appraisal for Major Projects</a:t>
            </a:r>
            <a:endParaRPr kumimoji="0" lang="en-US" sz="1600" b="0" i="0" u="none" strike="noStrike" kern="1200" cap="none" spc="0" normalizeH="0" baseline="0" noProof="0">
              <a:ln>
                <a:noFill/>
              </a:ln>
              <a:solidFill>
                <a:prstClr val="white"/>
              </a:solidFill>
              <a:effectLst/>
              <a:uLnTx/>
              <a:uFillTx/>
              <a:latin typeface="Aptos "/>
              <a:ea typeface="Tahoma" panose="020B0604030504040204" pitchFamily="34" charset="0"/>
              <a:cs typeface="Arial"/>
            </a:endParaRPr>
          </a:p>
        </p:txBody>
      </p:sp>
      <p:sp>
        <p:nvSpPr>
          <p:cNvPr id="6" name="Text Placeholder 3">
            <a:extLst>
              <a:ext uri="{FF2B5EF4-FFF2-40B4-BE49-F238E27FC236}">
                <a16:creationId xmlns:a16="http://schemas.microsoft.com/office/drawing/2014/main" id="{D830EC42-612D-429B-9B35-8D4B0B22DFE2}"/>
              </a:ext>
            </a:extLst>
          </p:cNvPr>
          <p:cNvSpPr txBox="1">
            <a:spLocks/>
          </p:cNvSpPr>
          <p:nvPr/>
        </p:nvSpPr>
        <p:spPr>
          <a:xfrm>
            <a:off x="350983" y="2401455"/>
            <a:ext cx="2166130" cy="948860"/>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2400">
                <a:solidFill>
                  <a:srgbClr val="FFFFFF"/>
                </a:solidFill>
                <a:latin typeface="Aptos  "/>
              </a:rPr>
              <a:t>Website &amp; meetings</a:t>
            </a:r>
            <a:endParaRPr kumimoji="0" lang="en-US" sz="2400" b="1" i="0" u="none" strike="noStrike" kern="1200" cap="all" spc="500" normalizeH="0" baseline="0" noProof="0">
              <a:ln>
                <a:noFill/>
              </a:ln>
              <a:solidFill>
                <a:srgbClr val="FFFFFF"/>
              </a:solidFill>
              <a:effectLst/>
              <a:uLnTx/>
              <a:uFillTx/>
              <a:latin typeface="Aptos  "/>
            </a:endParaRPr>
          </a:p>
        </p:txBody>
      </p:sp>
      <p:cxnSp>
        <p:nvCxnSpPr>
          <p:cNvPr id="7" name="Straight Connector 6">
            <a:extLst>
              <a:ext uri="{FF2B5EF4-FFF2-40B4-BE49-F238E27FC236}">
                <a16:creationId xmlns:a16="http://schemas.microsoft.com/office/drawing/2014/main" id="{C3759CEA-FDC4-44E3-8DB7-B2828C0302B3}"/>
              </a:ext>
            </a:extLst>
          </p:cNvPr>
          <p:cNvCxnSpPr>
            <a:cxnSpLocks/>
          </p:cNvCxnSpPr>
          <p:nvPr/>
        </p:nvCxnSpPr>
        <p:spPr>
          <a:xfrm>
            <a:off x="2926079"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48412297-3E35-4520-A152-590FB6665124}"/>
              </a:ext>
            </a:extLst>
          </p:cNvPr>
          <p:cNvSpPr/>
          <p:nvPr/>
        </p:nvSpPr>
        <p:spPr>
          <a:xfrm>
            <a:off x="3218688" y="953130"/>
            <a:ext cx="7412588" cy="4780026"/>
          </a:xfrm>
          <a:prstGeom prst="rect">
            <a:avLst/>
          </a:prstGeom>
        </p:spPr>
        <p:txBody>
          <a:bodyPr wrap="square" lIns="91440" tIns="45720" rIns="91440" bIns="45720" anchor="t">
            <a:spAutoFit/>
          </a:bodyPr>
          <a:lstStyle/>
          <a:p>
            <a:pPr>
              <a:lnSpc>
                <a:spcPct val="107000"/>
              </a:lnSpc>
              <a:spcAft>
                <a:spcPts val="800"/>
              </a:spcAft>
              <a:tabLst>
                <a:tab pos="457200" algn="l"/>
              </a:tabLst>
            </a:pPr>
            <a:r>
              <a:rPr lang="en-US" sz="1600" b="1">
                <a:latin typeface="Aptos" panose="020B0004020202020204"/>
                <a:ea typeface="Calibri"/>
                <a:cs typeface="Arial"/>
              </a:rPr>
              <a:t>1</a:t>
            </a:r>
            <a:r>
              <a:rPr lang="en-US" sz="1400" b="1">
                <a:latin typeface="Aptos" panose="020B0004020202020204"/>
                <a:ea typeface="Calibri"/>
                <a:cs typeface="Arial"/>
              </a:rPr>
              <a:t>. </a:t>
            </a:r>
            <a:r>
              <a:rPr lang="en-US" sz="1600" b="1">
                <a:latin typeface="Aptos" panose="020B0004020202020204"/>
                <a:ea typeface="Calibri"/>
                <a:cs typeface="Arial"/>
              </a:rPr>
              <a:t>Accessibility guidelines implementation in SBI corporate website</a:t>
            </a:r>
            <a:endParaRPr lang="en-US" sz="1400">
              <a:latin typeface="Calibri" panose="020F0502020204030204"/>
              <a:ea typeface="Calibri" panose="020F0502020204030204"/>
              <a:cs typeface="Arial"/>
            </a:endParaRPr>
          </a:p>
          <a:p>
            <a:pPr marL="685800" lvl="1" indent="-228600" algn="just">
              <a:lnSpc>
                <a:spcPct val="107000"/>
              </a:lnSpc>
              <a:spcAft>
                <a:spcPts val="800"/>
              </a:spcAft>
              <a:buFont typeface="Arial"/>
              <a:buChar char="•"/>
              <a:tabLst>
                <a:tab pos="457200" algn="l"/>
              </a:tabLst>
            </a:pPr>
            <a:r>
              <a:rPr lang="en-AU" sz="1400">
                <a:latin typeface="Aptos" panose="020B0004020202020204"/>
                <a:ea typeface="Times New Roman" panose="02020603050405020304" pitchFamily="18" charset="0"/>
                <a:cs typeface="Arial"/>
              </a:rPr>
              <a:t>To ensure compliance with the </a:t>
            </a:r>
            <a:r>
              <a:rPr lang="en-US" sz="1400">
                <a:latin typeface="Aptos" panose="020B0004020202020204"/>
                <a:ea typeface="Times New Roman" panose="02020603050405020304" pitchFamily="18" charset="0"/>
                <a:cs typeface="Arial"/>
              </a:rPr>
              <a:t>Accessibility Standards and Guidelines for Banking Sector</a:t>
            </a:r>
            <a:r>
              <a:rPr lang="en-AU" sz="1400">
                <a:latin typeface="Aptos" panose="020B0004020202020204"/>
                <a:ea typeface="Times New Roman" panose="02020603050405020304" pitchFamily="18" charset="0"/>
                <a:cs typeface="Arial"/>
              </a:rPr>
              <a:t>, which aims to promote equal and non-discriminatory participation for individuals with disabilities.</a:t>
            </a:r>
            <a:endParaRPr lang="en-US" sz="1400">
              <a:ea typeface="Calibri" panose="020F0502020204030204"/>
              <a:cs typeface="Calibri" panose="020F0502020204030204"/>
            </a:endParaRPr>
          </a:p>
          <a:p>
            <a:pPr marL="685800" lvl="1" indent="-228600" algn="just">
              <a:lnSpc>
                <a:spcPct val="107000"/>
              </a:lnSpc>
              <a:spcAft>
                <a:spcPts val="800"/>
              </a:spcAft>
              <a:buFont typeface="Arial"/>
              <a:buChar char="•"/>
              <a:tabLst>
                <a:tab pos="914400" algn="l"/>
              </a:tabLst>
            </a:pPr>
            <a:r>
              <a:rPr lang="en-AU" sz="1400">
                <a:latin typeface="Aptos" panose="020B0004020202020204"/>
                <a:ea typeface="Times New Roman" panose="02020603050405020304" pitchFamily="18" charset="0"/>
                <a:cs typeface="Arial"/>
              </a:rPr>
              <a:t>Bank has engaged M/s CABE Foundation for an accessibility audit. The audit identified deficiencies on multiple pages from an accessibility perspective. The auditor has identified 119 such observation that are required to be fixed 114 observations have been fixed and 113 have been closed by the auditor and remaining is under process .</a:t>
            </a:r>
          </a:p>
          <a:p>
            <a:pPr marL="685800" lvl="1" indent="-228600" algn="just">
              <a:lnSpc>
                <a:spcPct val="107000"/>
              </a:lnSpc>
              <a:spcBef>
                <a:spcPts val="0"/>
              </a:spcBef>
              <a:spcAft>
                <a:spcPts val="800"/>
              </a:spcAft>
              <a:buClrTx/>
              <a:buFont typeface="Arial"/>
              <a:buChar char="•"/>
              <a:tabLst>
                <a:tab pos="914400" algn="l"/>
              </a:tabLst>
            </a:pPr>
            <a:r>
              <a:rPr lang="en-US" sz="1400">
                <a:latin typeface="Aptos" panose="020B0004020202020204"/>
                <a:cs typeface="Arial"/>
              </a:rPr>
              <a:t>Current Status - Development is in progress. 90% completed. Tentative date of completion – 15.12.2025</a:t>
            </a:r>
            <a:endParaRPr lang="en-US" sz="1400">
              <a:latin typeface="Aptos" panose="020B0004020202020204"/>
              <a:cs typeface="Arial" panose="020B0604020202020204" pitchFamily="34" charset="0"/>
            </a:endParaRPr>
          </a:p>
          <a:p>
            <a:pPr lvl="0">
              <a:lnSpc>
                <a:spcPct val="107000"/>
              </a:lnSpc>
              <a:spcAft>
                <a:spcPts val="800"/>
              </a:spcAft>
              <a:tabLst>
                <a:tab pos="457200" algn="l"/>
              </a:tabLst>
            </a:pPr>
            <a:r>
              <a:rPr lang="en-US" sz="1600" b="1">
                <a:latin typeface="Aptos" panose="020B0004020202020204"/>
                <a:ea typeface="Calibri"/>
                <a:cs typeface="Arial"/>
              </a:rPr>
              <a:t>2. Capturing of feedback at bank website</a:t>
            </a:r>
          </a:p>
          <a:p>
            <a:pPr marL="800100" lvl="1" indent="-342900">
              <a:lnSpc>
                <a:spcPct val="107000"/>
              </a:lnSpc>
              <a:spcAft>
                <a:spcPts val="800"/>
              </a:spcAft>
              <a:buFont typeface="Arial"/>
              <a:buChar char="•"/>
              <a:tabLst>
                <a:tab pos="857250" algn="l"/>
                <a:tab pos="914400" algn="l"/>
              </a:tabLst>
            </a:pPr>
            <a:r>
              <a:rPr lang="en-US" sz="1400">
                <a:latin typeface="Aptos" panose="020B0004020202020204"/>
                <a:ea typeface="Calibri"/>
                <a:cs typeface="Arial"/>
              </a:rPr>
              <a:t>Compliance requirement of Ease 8.0 under metric Id 14.01.02. Under this demand requirement the creation of feedback form for the customer accessing the portal was mandated and the same is being developed as per the demand.</a:t>
            </a:r>
          </a:p>
          <a:p>
            <a:pPr marL="800100" lvl="1" indent="-342900">
              <a:lnSpc>
                <a:spcPct val="107000"/>
              </a:lnSpc>
              <a:spcAft>
                <a:spcPts val="800"/>
              </a:spcAft>
              <a:buFont typeface="Arial"/>
              <a:buChar char="•"/>
              <a:tabLst>
                <a:tab pos="857250" algn="l"/>
                <a:tab pos="914400" algn="l"/>
              </a:tabLst>
            </a:pPr>
            <a:r>
              <a:rPr lang="en-US" sz="1400">
                <a:latin typeface="Aptos" panose="020B0004020202020204"/>
                <a:ea typeface="Calibri"/>
                <a:cs typeface="Arial"/>
              </a:rPr>
              <a:t>Feedback will help to further improve the bank corporate website.</a:t>
            </a:r>
          </a:p>
          <a:p>
            <a:pPr marL="800100" lvl="1" indent="-342900">
              <a:spcAft>
                <a:spcPts val="800"/>
              </a:spcAft>
              <a:buFont typeface="Arial"/>
              <a:buChar char="•"/>
              <a:tabLst>
                <a:tab pos="857250" algn="l"/>
                <a:tab pos="914400" algn="l"/>
              </a:tabLst>
            </a:pPr>
            <a:r>
              <a:rPr lang="en-US" sz="1400">
                <a:latin typeface="Aptos" panose="020B0004020202020204"/>
                <a:ea typeface="Calibri"/>
                <a:cs typeface="Arial"/>
              </a:rPr>
              <a:t>Current Status – Rolled out on 18.11.2025</a:t>
            </a:r>
          </a:p>
        </p:txBody>
      </p:sp>
      <p:sp>
        <p:nvSpPr>
          <p:cNvPr id="2" name="Slide Number Placeholder 1">
            <a:extLst>
              <a:ext uri="{FF2B5EF4-FFF2-40B4-BE49-F238E27FC236}">
                <a16:creationId xmlns:a16="http://schemas.microsoft.com/office/drawing/2014/main" id="{8A976363-ADD6-4FA9-A925-6DA445ABCB6D}"/>
              </a:ext>
            </a:extLst>
          </p:cNvPr>
          <p:cNvSpPr>
            <a:spLocks noGrp="1"/>
          </p:cNvSpPr>
          <p:nvPr>
            <p:ph type="sldNum" sz="quarter" idx="4"/>
          </p:nvPr>
        </p:nvSpPr>
        <p:spPr/>
        <p:txBody>
          <a:bodyPr/>
          <a:lstStyle/>
          <a:p>
            <a:fld id="{9482FD28-1F30-446F-8AB5-85931E8E9E28}" type="slidenum">
              <a:rPr lang="en-US" smtClean="0"/>
              <a:pPr/>
              <a:t>16</a:t>
            </a:fld>
            <a:endParaRPr lang="en-US"/>
          </a:p>
        </p:txBody>
      </p:sp>
    </p:spTree>
    <p:extLst>
      <p:ext uri="{BB962C8B-B14F-4D97-AF65-F5344CB8AC3E}">
        <p14:creationId xmlns:p14="http://schemas.microsoft.com/office/powerpoint/2010/main" val="3187165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ide Title">
            <a:extLst>
              <a:ext uri="{FF2B5EF4-FFF2-40B4-BE49-F238E27FC236}">
                <a16:creationId xmlns:a16="http://schemas.microsoft.com/office/drawing/2014/main" id="{862BBF30-7F43-40CF-B331-127DD244889A}"/>
              </a:ext>
            </a:extLst>
          </p:cNvPr>
          <p:cNvSpPr txBox="1">
            <a:spLocks/>
          </p:cNvSpPr>
          <p:nvPr/>
        </p:nvSpPr>
        <p:spPr bwMode="gray">
          <a:xfrm>
            <a:off x="416264" y="187496"/>
            <a:ext cx="2509815"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Aptos "/>
                <a:ea typeface="Tahoma"/>
                <a:cs typeface="Arial"/>
              </a:rPr>
              <a:t>Appraisal for Major Projects</a:t>
            </a:r>
            <a:endParaRPr kumimoji="0" lang="en-US" sz="1600" b="0" i="0" u="none" strike="noStrike" kern="1200" cap="none" spc="0" normalizeH="0" baseline="0" noProof="0">
              <a:ln>
                <a:noFill/>
              </a:ln>
              <a:solidFill>
                <a:prstClr val="white"/>
              </a:solidFill>
              <a:effectLst/>
              <a:uLnTx/>
              <a:uFillTx/>
              <a:latin typeface="Aptos "/>
              <a:ea typeface="Tahoma" panose="020B0604030504040204" pitchFamily="34" charset="0"/>
              <a:cs typeface="Arial"/>
            </a:endParaRPr>
          </a:p>
        </p:txBody>
      </p:sp>
      <p:sp>
        <p:nvSpPr>
          <p:cNvPr id="6" name="Text Placeholder 3">
            <a:extLst>
              <a:ext uri="{FF2B5EF4-FFF2-40B4-BE49-F238E27FC236}">
                <a16:creationId xmlns:a16="http://schemas.microsoft.com/office/drawing/2014/main" id="{D830EC42-612D-429B-9B35-8D4B0B22DFE2}"/>
              </a:ext>
            </a:extLst>
          </p:cNvPr>
          <p:cNvSpPr txBox="1">
            <a:spLocks/>
          </p:cNvSpPr>
          <p:nvPr/>
        </p:nvSpPr>
        <p:spPr>
          <a:xfrm>
            <a:off x="350984" y="2447636"/>
            <a:ext cx="2282483" cy="902679"/>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2400">
                <a:solidFill>
                  <a:srgbClr val="FFFFFF"/>
                </a:solidFill>
                <a:latin typeface="Aptos  "/>
              </a:rPr>
              <a:t>Website &amp; meetings</a:t>
            </a:r>
            <a:endParaRPr kumimoji="0" lang="en-US" sz="2400" b="1" i="0" u="none" strike="noStrike" kern="1200" cap="all" spc="500" normalizeH="0" baseline="0" noProof="0">
              <a:ln>
                <a:noFill/>
              </a:ln>
              <a:solidFill>
                <a:srgbClr val="FFFFFF"/>
              </a:solidFill>
              <a:effectLst/>
              <a:uLnTx/>
              <a:uFillTx/>
              <a:latin typeface="Aptos  "/>
            </a:endParaRPr>
          </a:p>
        </p:txBody>
      </p:sp>
      <p:cxnSp>
        <p:nvCxnSpPr>
          <p:cNvPr id="7" name="Straight Connector 6">
            <a:extLst>
              <a:ext uri="{FF2B5EF4-FFF2-40B4-BE49-F238E27FC236}">
                <a16:creationId xmlns:a16="http://schemas.microsoft.com/office/drawing/2014/main" id="{C3759CEA-FDC4-44E3-8DB7-B2828C0302B3}"/>
              </a:ext>
            </a:extLst>
          </p:cNvPr>
          <p:cNvCxnSpPr>
            <a:cxnSpLocks/>
          </p:cNvCxnSpPr>
          <p:nvPr/>
        </p:nvCxnSpPr>
        <p:spPr>
          <a:xfrm>
            <a:off x="2926079"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4" name="Rectangle 3">
            <a:extLst>
              <a:ext uri="{FF2B5EF4-FFF2-40B4-BE49-F238E27FC236}">
                <a16:creationId xmlns:a16="http://schemas.microsoft.com/office/drawing/2014/main" id="{48412297-3E35-4520-A152-590FB6665124}"/>
              </a:ext>
            </a:extLst>
          </p:cNvPr>
          <p:cNvSpPr/>
          <p:nvPr/>
        </p:nvSpPr>
        <p:spPr>
          <a:xfrm>
            <a:off x="3218688" y="1498076"/>
            <a:ext cx="6047233" cy="1716239"/>
          </a:xfrm>
          <a:prstGeom prst="rect">
            <a:avLst/>
          </a:prstGeom>
        </p:spPr>
        <p:txBody>
          <a:bodyPr wrap="square" lIns="91440" tIns="45720" rIns="91440" bIns="45720" anchor="t">
            <a:spAutoFit/>
          </a:bodyPr>
          <a:lstStyle/>
          <a:p>
            <a:pPr>
              <a:lnSpc>
                <a:spcPct val="107000"/>
              </a:lnSpc>
              <a:spcAft>
                <a:spcPts val="800"/>
              </a:spcAft>
              <a:tabLst>
                <a:tab pos="457200" algn="l"/>
              </a:tabLst>
            </a:pPr>
            <a:r>
              <a:rPr lang="en-US" sz="1600" b="1" dirty="0">
                <a:latin typeface="Aptos" panose="020B0004020202020204"/>
                <a:ea typeface="Calibri"/>
                <a:cs typeface="Arial"/>
              </a:rPr>
              <a:t>3. </a:t>
            </a:r>
            <a:r>
              <a:rPr lang="en-US" sz="1600" b="1" dirty="0" err="1">
                <a:latin typeface="Aptos"/>
                <a:ea typeface="Calibri"/>
                <a:cs typeface="Arial"/>
              </a:rPr>
              <a:t>eMeeting</a:t>
            </a:r>
            <a:r>
              <a:rPr lang="en-US" sz="1600" b="1" dirty="0">
                <a:latin typeface="Aptos"/>
                <a:ea typeface="Calibri"/>
                <a:cs typeface="Arial"/>
              </a:rPr>
              <a:t>- Implementation of </a:t>
            </a:r>
            <a:r>
              <a:rPr lang="en-US" sz="1600" b="1" dirty="0" err="1">
                <a:latin typeface="Aptos"/>
                <a:ea typeface="Calibri"/>
                <a:cs typeface="Arial"/>
              </a:rPr>
              <a:t>GenAI</a:t>
            </a:r>
            <a:r>
              <a:rPr lang="en-US" sz="1600" b="1" dirty="0">
                <a:latin typeface="Aptos"/>
                <a:ea typeface="Calibri"/>
                <a:cs typeface="Arial"/>
              </a:rPr>
              <a:t> features</a:t>
            </a:r>
          </a:p>
          <a:p>
            <a:pPr marL="628650" lvl="1" indent="-171450">
              <a:lnSpc>
                <a:spcPct val="150000"/>
              </a:lnSpc>
              <a:buFont typeface="Arial"/>
              <a:buChar char="•"/>
              <a:tabLst>
                <a:tab pos="857250" algn="l"/>
                <a:tab pos="914400" algn="l"/>
              </a:tabLst>
            </a:pPr>
            <a:r>
              <a:rPr lang="en-US" sz="1400" dirty="0">
                <a:latin typeface="Arial"/>
                <a:ea typeface="Calibri"/>
                <a:cs typeface="Arial"/>
              </a:rPr>
              <a:t>Has raised the captioned demand and a support demand on Analytics department for developing the AI rule engine/model. </a:t>
            </a:r>
            <a:endParaRPr lang="en-US" sz="1400" dirty="0">
              <a:latin typeface="Calibri" panose="020F0502020204030204"/>
              <a:ea typeface="Calibri"/>
              <a:cs typeface="Arial"/>
            </a:endParaRPr>
          </a:p>
          <a:p>
            <a:pPr marL="628650" lvl="1" indent="-171450">
              <a:lnSpc>
                <a:spcPct val="150000"/>
              </a:lnSpc>
              <a:buFont typeface="Arial"/>
              <a:buChar char="•"/>
              <a:tabLst>
                <a:tab pos="857250" algn="l"/>
                <a:tab pos="914400" algn="l"/>
              </a:tabLst>
            </a:pPr>
            <a:r>
              <a:rPr lang="en-US" sz="1400" dirty="0">
                <a:latin typeface="Arial"/>
                <a:ea typeface="Calibri"/>
                <a:cs typeface="Arial"/>
              </a:rPr>
              <a:t>Analytics department has conducted a preliminary analysis and advised the feasibility.</a:t>
            </a:r>
            <a:endParaRPr lang="en-US" sz="1400" dirty="0">
              <a:ea typeface="Calibri"/>
              <a:cs typeface="Arial"/>
            </a:endParaRPr>
          </a:p>
        </p:txBody>
      </p:sp>
      <p:sp>
        <p:nvSpPr>
          <p:cNvPr id="2" name="Slide Number Placeholder 1">
            <a:extLst>
              <a:ext uri="{FF2B5EF4-FFF2-40B4-BE49-F238E27FC236}">
                <a16:creationId xmlns:a16="http://schemas.microsoft.com/office/drawing/2014/main" id="{8A976363-ADD6-4FA9-A925-6DA445ABCB6D}"/>
              </a:ext>
            </a:extLst>
          </p:cNvPr>
          <p:cNvSpPr>
            <a:spLocks noGrp="1"/>
          </p:cNvSpPr>
          <p:nvPr>
            <p:ph type="sldNum" sz="quarter" idx="4"/>
          </p:nvPr>
        </p:nvSpPr>
        <p:spPr/>
        <p:txBody>
          <a:bodyPr/>
          <a:lstStyle/>
          <a:p>
            <a:fld id="{9482FD28-1F30-446F-8AB5-85931E8E9E28}" type="slidenum">
              <a:rPr lang="en-US" smtClean="0"/>
              <a:pPr/>
              <a:t>17</a:t>
            </a:fld>
            <a:endParaRPr lang="en-US"/>
          </a:p>
        </p:txBody>
      </p:sp>
    </p:spTree>
    <p:extLst>
      <p:ext uri="{BB962C8B-B14F-4D97-AF65-F5344CB8AC3E}">
        <p14:creationId xmlns:p14="http://schemas.microsoft.com/office/powerpoint/2010/main" val="205891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ide Title">
            <a:extLst>
              <a:ext uri="{FF2B5EF4-FFF2-40B4-BE49-F238E27FC236}">
                <a16:creationId xmlns:a16="http://schemas.microsoft.com/office/drawing/2014/main" id="{862BBF30-7F43-40CF-B331-127DD244889A}"/>
              </a:ext>
            </a:extLst>
          </p:cNvPr>
          <p:cNvSpPr txBox="1">
            <a:spLocks/>
          </p:cNvSpPr>
          <p:nvPr/>
        </p:nvSpPr>
        <p:spPr bwMode="gray">
          <a:xfrm>
            <a:off x="416264" y="187496"/>
            <a:ext cx="2509815"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Aptos "/>
                <a:ea typeface="Tahoma"/>
                <a:cs typeface="Arial"/>
              </a:rPr>
              <a:t>Appraisal for Major Projects</a:t>
            </a:r>
            <a:endParaRPr kumimoji="0" lang="en-US" sz="1600" b="0" i="0" u="none" strike="noStrike" kern="1200" cap="none" spc="0" normalizeH="0" baseline="0" noProof="0">
              <a:ln>
                <a:noFill/>
              </a:ln>
              <a:solidFill>
                <a:prstClr val="white"/>
              </a:solidFill>
              <a:effectLst/>
              <a:uLnTx/>
              <a:uFillTx/>
              <a:latin typeface="Aptos "/>
              <a:ea typeface="Tahoma" panose="020B0604030504040204" pitchFamily="34" charset="0"/>
              <a:cs typeface="Arial"/>
            </a:endParaRPr>
          </a:p>
        </p:txBody>
      </p:sp>
      <p:sp>
        <p:nvSpPr>
          <p:cNvPr id="6" name="Text Placeholder 3">
            <a:extLst>
              <a:ext uri="{FF2B5EF4-FFF2-40B4-BE49-F238E27FC236}">
                <a16:creationId xmlns:a16="http://schemas.microsoft.com/office/drawing/2014/main" id="{D830EC42-612D-429B-9B35-8D4B0B22DFE2}"/>
              </a:ext>
            </a:extLst>
          </p:cNvPr>
          <p:cNvSpPr txBox="1">
            <a:spLocks/>
          </p:cNvSpPr>
          <p:nvPr/>
        </p:nvSpPr>
        <p:spPr>
          <a:xfrm>
            <a:off x="599571" y="2923683"/>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2400">
                <a:solidFill>
                  <a:srgbClr val="FFFFFF"/>
                </a:solidFill>
                <a:latin typeface="Aptos  "/>
              </a:rPr>
              <a:t>IAD</a:t>
            </a:r>
            <a:endParaRPr kumimoji="0" lang="en-US" sz="2400" b="1" i="0" u="none" strike="noStrike" kern="1200" cap="all" spc="500" normalizeH="0" baseline="0" noProof="0">
              <a:ln>
                <a:noFill/>
              </a:ln>
              <a:solidFill>
                <a:srgbClr val="FFFFFF"/>
              </a:solidFill>
              <a:effectLst/>
              <a:uLnTx/>
              <a:uFillTx/>
              <a:latin typeface="Aptos  "/>
            </a:endParaRPr>
          </a:p>
        </p:txBody>
      </p:sp>
      <p:cxnSp>
        <p:nvCxnSpPr>
          <p:cNvPr id="7" name="Straight Connector 6">
            <a:extLst>
              <a:ext uri="{FF2B5EF4-FFF2-40B4-BE49-F238E27FC236}">
                <a16:creationId xmlns:a16="http://schemas.microsoft.com/office/drawing/2014/main" id="{C3759CEA-FDC4-44E3-8DB7-B2828C0302B3}"/>
              </a:ext>
            </a:extLst>
          </p:cNvPr>
          <p:cNvCxnSpPr>
            <a:cxnSpLocks/>
          </p:cNvCxnSpPr>
          <p:nvPr/>
        </p:nvCxnSpPr>
        <p:spPr>
          <a:xfrm>
            <a:off x="2926079"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2B7EF397-63CE-4FA8-85ED-68D810FB50F9}"/>
              </a:ext>
            </a:extLst>
          </p:cNvPr>
          <p:cNvSpPr/>
          <p:nvPr/>
        </p:nvSpPr>
        <p:spPr>
          <a:xfrm>
            <a:off x="3227841" y="1098958"/>
            <a:ext cx="8291334" cy="2810641"/>
          </a:xfrm>
          <a:prstGeom prst="rect">
            <a:avLst/>
          </a:prstGeom>
        </p:spPr>
        <p:txBody>
          <a:bodyPr wrap="square" lIns="91440" tIns="45720" rIns="91440" bIns="45720" anchor="t">
            <a:spAutoFit/>
          </a:bodyPr>
          <a:lstStyle/>
          <a:p>
            <a:pPr marL="228600" indent="-228600">
              <a:lnSpc>
                <a:spcPct val="107000"/>
              </a:lnSpc>
              <a:spcAft>
                <a:spcPts val="800"/>
              </a:spcAft>
              <a:buAutoNum type="arabicPeriod"/>
              <a:tabLst>
                <a:tab pos="457200" algn="l"/>
              </a:tabLst>
            </a:pPr>
            <a:r>
              <a:rPr lang="en-US" sz="1600" b="1">
                <a:latin typeface="Aptos" panose="020B0004020202020204"/>
                <a:ea typeface="Calibri" panose="020F0502020204030204" pitchFamily="34" charset="0"/>
                <a:cs typeface="Arial" panose="020B0604020202020204" pitchFamily="34" charset="0"/>
              </a:rPr>
              <a:t>IAP-RFCA:</a:t>
            </a:r>
            <a:r>
              <a:rPr lang="en-US" sz="1600">
                <a:solidFill>
                  <a:srgbClr val="002060"/>
                </a:solidFill>
              </a:rPr>
              <a:t> </a:t>
            </a:r>
            <a:r>
              <a:rPr lang="en-US" sz="1600" b="1">
                <a:latin typeface="Aptos" panose="020B0004020202020204"/>
                <a:ea typeface="Calibri" panose="020F0502020204030204" pitchFamily="34" charset="0"/>
                <a:cs typeface="Arial" panose="020B0604020202020204" pitchFamily="34" charset="0"/>
              </a:rPr>
              <a:t>Risk Focused Credit Audit for audit of credit intensive branches. CUG – Jan 26</a:t>
            </a:r>
          </a:p>
          <a:p>
            <a:pPr marL="171450" lvl="1" algn="just">
              <a:lnSpc>
                <a:spcPct val="107000"/>
              </a:lnSpc>
              <a:spcAft>
                <a:spcPts val="800"/>
              </a:spcAft>
              <a:tabLst>
                <a:tab pos="914400" algn="l"/>
              </a:tabLst>
            </a:pPr>
            <a:r>
              <a:rPr lang="en-GB" sz="1400">
                <a:latin typeface="Aptos" panose="020B0004020202020204"/>
                <a:cs typeface="Arial" panose="020B0604020202020204" pitchFamily="34" charset="0"/>
              </a:rPr>
              <a:t>Risk Focused Credit Audit is an application used for audit of credit intensive branches for Credit and Control Risk Assessment and follow-up of risk mitigation. </a:t>
            </a:r>
            <a:endParaRPr lang="en-IN" sz="1400">
              <a:latin typeface="Aptos" panose="020B0004020202020204"/>
              <a:cs typeface="Arial" panose="020B0604020202020204" pitchFamily="34" charset="0"/>
            </a:endParaRPr>
          </a:p>
          <a:p>
            <a:pPr lvl="1" indent="-285750" algn="just">
              <a:lnSpc>
                <a:spcPct val="107000"/>
              </a:lnSpc>
              <a:spcAft>
                <a:spcPts val="800"/>
              </a:spcAft>
              <a:buFont typeface="Wingdings" panose="05000000000000000000" pitchFamily="2" charset="2"/>
              <a:buChar char="Ø"/>
              <a:tabLst>
                <a:tab pos="914400" algn="l"/>
              </a:tabLst>
            </a:pPr>
            <a:r>
              <a:rPr lang="en-GB" sz="1400">
                <a:latin typeface="Aptos" panose="020B0004020202020204"/>
                <a:cs typeface="Arial" panose="020B0604020202020204" pitchFamily="34" charset="0"/>
              </a:rPr>
              <a:t>Application is being redeveloped in IAP-Integrated Audit Platform using latest technologies.</a:t>
            </a:r>
            <a:endParaRPr lang="en-IN" sz="1400">
              <a:latin typeface="Aptos" panose="020B0004020202020204"/>
              <a:cs typeface="Arial" panose="020B0604020202020204" pitchFamily="34" charset="0"/>
            </a:endParaRPr>
          </a:p>
          <a:p>
            <a:pPr lvl="1" indent="-285750" algn="just">
              <a:lnSpc>
                <a:spcPct val="107000"/>
              </a:lnSpc>
              <a:spcAft>
                <a:spcPts val="800"/>
              </a:spcAft>
              <a:buFont typeface="Wingdings" panose="05000000000000000000" pitchFamily="2" charset="2"/>
              <a:buChar char="Ø"/>
              <a:tabLst>
                <a:tab pos="914400" algn="l"/>
              </a:tabLst>
            </a:pPr>
            <a:r>
              <a:rPr lang="en-GB" sz="1400">
                <a:latin typeface="Aptos" panose="020B0004020202020204"/>
                <a:cs typeface="Arial" panose="020B0604020202020204" pitchFamily="34" charset="0"/>
              </a:rPr>
              <a:t>This redevelopment will facilitate easy integrations with other IAP Modules.</a:t>
            </a:r>
            <a:endParaRPr lang="en-IN" sz="1400">
              <a:latin typeface="Aptos" panose="020B0004020202020204"/>
              <a:cs typeface="Arial" panose="020B0604020202020204" pitchFamily="34" charset="0"/>
            </a:endParaRPr>
          </a:p>
          <a:p>
            <a:pPr lvl="1" indent="-285750" algn="just">
              <a:lnSpc>
                <a:spcPct val="107000"/>
              </a:lnSpc>
              <a:spcAft>
                <a:spcPts val="800"/>
              </a:spcAft>
              <a:buFont typeface="Wingdings" panose="05000000000000000000" pitchFamily="2" charset="2"/>
              <a:buChar char="Ø"/>
              <a:tabLst>
                <a:tab pos="914400" algn="l"/>
              </a:tabLst>
            </a:pPr>
            <a:r>
              <a:rPr lang="en-GB" sz="1400">
                <a:latin typeface="Aptos" panose="020B0004020202020204"/>
                <a:cs typeface="Arial" panose="020B0604020202020204" pitchFamily="34" charset="0"/>
              </a:rPr>
              <a:t>IAP-RFCA is integrated with EDMS to store the evidence uploaded by the Auditee Unit </a:t>
            </a:r>
          </a:p>
          <a:p>
            <a:pPr lvl="1" indent="-285750" algn="just">
              <a:lnSpc>
                <a:spcPct val="107000"/>
              </a:lnSpc>
              <a:spcAft>
                <a:spcPts val="800"/>
              </a:spcAft>
              <a:buFont typeface="Wingdings" panose="05000000000000000000" pitchFamily="2" charset="2"/>
              <a:buChar char="Ø"/>
              <a:tabLst>
                <a:tab pos="914400" algn="l"/>
              </a:tabLst>
            </a:pPr>
            <a:endParaRPr lang="en-IN" sz="1200">
              <a:latin typeface="Aptos" panose="020B0004020202020204"/>
              <a:cs typeface="Arial" panose="020B0604020202020204" pitchFamily="34" charset="0"/>
            </a:endParaRPr>
          </a:p>
          <a:p>
            <a:pPr>
              <a:lnSpc>
                <a:spcPct val="107000"/>
              </a:lnSpc>
              <a:spcAft>
                <a:spcPts val="800"/>
              </a:spcAft>
              <a:tabLst>
                <a:tab pos="457200" algn="l"/>
              </a:tabLst>
            </a:pPr>
            <a:endParaRPr lang="en-GB" sz="1200" b="1">
              <a:latin typeface="Aptos" panose="020B0004020202020204"/>
              <a:ea typeface="Calibri"/>
              <a:cs typeface="Arial" panose="020B0604020202020204" pitchFamily="34" charset="0"/>
            </a:endParaRPr>
          </a:p>
          <a:p>
            <a:pPr>
              <a:lnSpc>
                <a:spcPct val="107000"/>
              </a:lnSpc>
              <a:spcAft>
                <a:spcPts val="800"/>
              </a:spcAft>
            </a:pPr>
            <a:endParaRPr lang="en-GB" sz="1200">
              <a:latin typeface="Aptos" panose="020B0004020202020204"/>
              <a:cs typeface="Arial" panose="020B0604020202020204" pitchFamily="34" charset="0"/>
            </a:endParaRPr>
          </a:p>
        </p:txBody>
      </p:sp>
      <p:sp>
        <p:nvSpPr>
          <p:cNvPr id="2" name="Slide Number Placeholder 1">
            <a:extLst>
              <a:ext uri="{FF2B5EF4-FFF2-40B4-BE49-F238E27FC236}">
                <a16:creationId xmlns:a16="http://schemas.microsoft.com/office/drawing/2014/main" id="{70482496-EB4D-4CBB-80AD-611ABC8E79C1}"/>
              </a:ext>
            </a:extLst>
          </p:cNvPr>
          <p:cNvSpPr>
            <a:spLocks noGrp="1"/>
          </p:cNvSpPr>
          <p:nvPr>
            <p:ph type="sldNum" sz="quarter" idx="4"/>
          </p:nvPr>
        </p:nvSpPr>
        <p:spPr/>
        <p:txBody>
          <a:bodyPr/>
          <a:lstStyle/>
          <a:p>
            <a:fld id="{9482FD28-1F30-446F-8AB5-85931E8E9E28}" type="slidenum">
              <a:rPr lang="en-US" smtClean="0"/>
              <a:pPr/>
              <a:t>18</a:t>
            </a:fld>
            <a:endParaRPr lang="en-US"/>
          </a:p>
        </p:txBody>
      </p:sp>
    </p:spTree>
    <p:extLst>
      <p:ext uri="{BB962C8B-B14F-4D97-AF65-F5344CB8AC3E}">
        <p14:creationId xmlns:p14="http://schemas.microsoft.com/office/powerpoint/2010/main" val="6244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Review of ATR:</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034540"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77786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IAD</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21" name="Text Placeholder 11">
            <a:extLst>
              <a:ext uri="{FF2B5EF4-FFF2-40B4-BE49-F238E27FC236}">
                <a16:creationId xmlns:a16="http://schemas.microsoft.com/office/drawing/2014/main" id="{C989EF95-2563-468E-AED2-BD6B4BB05FC3}"/>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9" name="TextBox 18">
            <a:extLst>
              <a:ext uri="{FF2B5EF4-FFF2-40B4-BE49-F238E27FC236}">
                <a16:creationId xmlns:a16="http://schemas.microsoft.com/office/drawing/2014/main" id="{607B8F0A-B778-40E6-9912-56A9E6B42314}"/>
              </a:ext>
            </a:extLst>
          </p:cNvPr>
          <p:cNvSpPr txBox="1"/>
          <p:nvPr/>
        </p:nvSpPr>
        <p:spPr>
          <a:xfrm>
            <a:off x="2623494" y="528667"/>
            <a:ext cx="7926997" cy="677108"/>
          </a:xfrm>
          <a:prstGeom prst="rect">
            <a:avLst/>
          </a:prstGeom>
          <a:noFill/>
        </p:spPr>
        <p:txBody>
          <a:bodyPr wrap="square">
            <a:spAutoFit/>
          </a:bodyPr>
          <a:lstStyle/>
          <a:p>
            <a:pPr fontAlgn="base"/>
            <a:r>
              <a:rPr lang="en-US" sz="2000">
                <a:solidFill>
                  <a:srgbClr val="000000"/>
                </a:solidFill>
                <a:latin typeface="Aptos" panose="020B0004020202020204" pitchFamily="34" charset="0"/>
              </a:rPr>
              <a:t>ACB – Meeting Dated 20.08.2025 </a:t>
            </a:r>
          </a:p>
          <a:p>
            <a:pPr algn="l" fontAlgn="base"/>
            <a:endParaRPr lang="en-US" sz="1800" b="0" i="0">
              <a:solidFill>
                <a:srgbClr val="000000"/>
              </a:solidFill>
              <a:effectLst/>
              <a:latin typeface="Aptos" panose="020B0004020202020204" pitchFamily="34" charset="0"/>
            </a:endParaRPr>
          </a:p>
        </p:txBody>
      </p:sp>
      <p:graphicFrame>
        <p:nvGraphicFramePr>
          <p:cNvPr id="24" name="Table 23">
            <a:extLst>
              <a:ext uri="{FF2B5EF4-FFF2-40B4-BE49-F238E27FC236}">
                <a16:creationId xmlns:a16="http://schemas.microsoft.com/office/drawing/2014/main" id="{AF7F13AF-F554-495C-ADC7-B8569D3CEC32}"/>
              </a:ext>
            </a:extLst>
          </p:cNvPr>
          <p:cNvGraphicFramePr>
            <a:graphicFrameLocks noGrp="1"/>
          </p:cNvGraphicFramePr>
          <p:nvPr>
            <p:extLst>
              <p:ext uri="{D42A27DB-BD31-4B8C-83A1-F6EECF244321}">
                <p14:modId xmlns:p14="http://schemas.microsoft.com/office/powerpoint/2010/main" val="3066350773"/>
              </p:ext>
            </p:extLst>
          </p:nvPr>
        </p:nvGraphicFramePr>
        <p:xfrm>
          <a:off x="2167137" y="941833"/>
          <a:ext cx="9646908" cy="5313045"/>
        </p:xfrm>
        <a:graphic>
          <a:graphicData uri="http://schemas.openxmlformats.org/drawingml/2006/table">
            <a:tbl>
              <a:tblPr firstRow="1" bandRow="1">
                <a:tableStyleId>{5C22544A-7EE6-4342-B048-85BDC9FD1C3A}</a:tableStyleId>
              </a:tblPr>
              <a:tblGrid>
                <a:gridCol w="586071">
                  <a:extLst>
                    <a:ext uri="{9D8B030D-6E8A-4147-A177-3AD203B41FA5}">
                      <a16:colId xmlns:a16="http://schemas.microsoft.com/office/drawing/2014/main" val="3568545544"/>
                    </a:ext>
                  </a:extLst>
                </a:gridCol>
                <a:gridCol w="939573">
                  <a:extLst>
                    <a:ext uri="{9D8B030D-6E8A-4147-A177-3AD203B41FA5}">
                      <a16:colId xmlns:a16="http://schemas.microsoft.com/office/drawing/2014/main" val="1637131351"/>
                    </a:ext>
                  </a:extLst>
                </a:gridCol>
                <a:gridCol w="5404874">
                  <a:extLst>
                    <a:ext uri="{9D8B030D-6E8A-4147-A177-3AD203B41FA5}">
                      <a16:colId xmlns:a16="http://schemas.microsoft.com/office/drawing/2014/main" val="2169801479"/>
                    </a:ext>
                  </a:extLst>
                </a:gridCol>
                <a:gridCol w="1392115">
                  <a:extLst>
                    <a:ext uri="{9D8B030D-6E8A-4147-A177-3AD203B41FA5}">
                      <a16:colId xmlns:a16="http://schemas.microsoft.com/office/drawing/2014/main" val="3639413532"/>
                    </a:ext>
                  </a:extLst>
                </a:gridCol>
                <a:gridCol w="1324275">
                  <a:extLst>
                    <a:ext uri="{9D8B030D-6E8A-4147-A177-3AD203B41FA5}">
                      <a16:colId xmlns:a16="http://schemas.microsoft.com/office/drawing/2014/main" val="1195064486"/>
                    </a:ext>
                  </a:extLst>
                </a:gridCol>
              </a:tblGrid>
              <a:tr h="491632">
                <a:tc>
                  <a:txBody>
                    <a:bodyPr/>
                    <a:lstStyle/>
                    <a:p>
                      <a:pPr algn="l" fontAlgn="b"/>
                      <a:r>
                        <a:rPr kumimoji="0" lang="en-US" sz="1100" b="1" kern="1200">
                          <a:solidFill>
                            <a:srgbClr val="000000"/>
                          </a:solidFill>
                          <a:effectLst/>
                          <a:latin typeface="Aptos" panose="020B0004020202020204"/>
                          <a:ea typeface="+mn-ea"/>
                          <a:cs typeface="+mn-cs"/>
                        </a:rPr>
                        <a:t>Observation No.</a:t>
                      </a:r>
                    </a:p>
                  </a:txBody>
                  <a:tcPr marL="7199" marR="7199" marT="7199" marB="7199" anchor="ctr"/>
                </a:tc>
                <a:tc>
                  <a:txBody>
                    <a:bodyPr/>
                    <a:lstStyle/>
                    <a:p>
                      <a:pPr algn="l" fontAlgn="b"/>
                      <a:r>
                        <a:rPr lang="en-US" sz="1100" b="1" i="0" u="none" strike="noStrike">
                          <a:solidFill>
                            <a:srgbClr val="000000"/>
                          </a:solidFill>
                          <a:effectLst/>
                          <a:latin typeface="Arial" panose="020B0604020202020204" pitchFamily="34" charset="0"/>
                          <a:cs typeface="Arial" panose="020B0604020202020204" pitchFamily="34" charset="0"/>
                        </a:rPr>
                        <a:t>Brief Content </a:t>
                      </a:r>
                    </a:p>
                  </a:txBody>
                  <a:tcPr marL="51835" marR="51835" marT="0" marB="0" anchor="ctr"/>
                </a:tc>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IT Dependency statement in the agenda item EA note</a:t>
                      </a:r>
                    </a:p>
                  </a:txBody>
                  <a:tcPr marL="51835" marR="51835" marT="0" marB="0" anchor="ctr"/>
                </a:tc>
                <a:tc>
                  <a:txBody>
                    <a:bodyPr/>
                    <a:lstStyle/>
                    <a:p>
                      <a:pPr algn="l" fontAlgn="ctr"/>
                      <a:r>
                        <a:rPr lang="en-US" sz="1100" b="1" i="0" u="none" strike="noStrike">
                          <a:solidFill>
                            <a:srgbClr val="000000"/>
                          </a:solidFill>
                          <a:effectLst/>
                          <a:latin typeface="Arial" panose="020B0604020202020204" pitchFamily="34" charset="0"/>
                          <a:cs typeface="Arial" panose="020B0604020202020204" pitchFamily="34" charset="0"/>
                        </a:rPr>
                        <a:t>Talking Point/ update from IT AOs</a:t>
                      </a:r>
                    </a:p>
                  </a:txBody>
                  <a:tcPr marL="51835" marR="51835" marT="0" marB="0" anchor="ctr"/>
                </a:tc>
                <a:tc>
                  <a:txBody>
                    <a:bodyPr/>
                    <a:lstStyle/>
                    <a:p>
                      <a:pPr marL="0" marR="0" algn="l" rtl="0" fontAlgn="base">
                        <a:spcBef>
                          <a:spcPts val="0"/>
                        </a:spcBef>
                        <a:spcAft>
                          <a:spcPts val="0"/>
                        </a:spcAft>
                      </a:pPr>
                      <a:r>
                        <a:rPr lang="en-IN" sz="1100" b="1">
                          <a:solidFill>
                            <a:srgbClr val="000000"/>
                          </a:solidFill>
                          <a:effectLst/>
                          <a:latin typeface="Aptos" panose="020B0004020202020204"/>
                        </a:rPr>
                        <a:t>Timeline for Compliance</a:t>
                      </a:r>
                      <a:endParaRPr lang="en-IN" sz="1100">
                        <a:effectLst/>
                        <a:latin typeface="Aptos" panose="020B0004020202020204"/>
                      </a:endParaRPr>
                    </a:p>
                  </a:txBody>
                  <a:tcPr marL="7199" marR="7199" marT="7199" marB="7199" anchor="ctr"/>
                </a:tc>
                <a:extLst>
                  <a:ext uri="{0D108BD9-81ED-4DB2-BD59-A6C34878D82A}">
                    <a16:rowId xmlns:a16="http://schemas.microsoft.com/office/drawing/2014/main" val="3975246814"/>
                  </a:ext>
                </a:extLst>
              </a:tr>
              <a:tr h="4702159">
                <a:tc>
                  <a:txBody>
                    <a:bodyPr/>
                    <a:lstStyle/>
                    <a:p>
                      <a:pPr marL="0" marR="0" algn="ctr" rtl="0" fontAlgn="t">
                        <a:spcBef>
                          <a:spcPts val="0"/>
                        </a:spcBef>
                        <a:spcAft>
                          <a:spcPts val="0"/>
                        </a:spcAft>
                      </a:pPr>
                      <a:endParaRPr lang="en-IN" sz="1100">
                        <a:effectLst/>
                        <a:latin typeface="Aptos" panose="020B0004020202020204"/>
                      </a:endParaRPr>
                    </a:p>
                    <a:p>
                      <a:pPr marL="0" marR="0" algn="ctr" rtl="0" fontAlgn="t">
                        <a:spcBef>
                          <a:spcPts val="0"/>
                        </a:spcBef>
                        <a:spcAft>
                          <a:spcPts val="0"/>
                        </a:spcAft>
                      </a:pPr>
                      <a:r>
                        <a:rPr lang="en-IN" sz="1100" b="1">
                          <a:solidFill>
                            <a:srgbClr val="000000"/>
                          </a:solidFill>
                          <a:effectLst/>
                          <a:latin typeface="Aptos" panose="020B0004020202020204"/>
                        </a:rPr>
                        <a:t> 11</a:t>
                      </a:r>
                      <a:endParaRPr lang="en-IN" sz="1100">
                        <a:effectLst/>
                        <a:latin typeface="Aptos" panose="020B0004020202020204"/>
                      </a:endParaRPr>
                    </a:p>
                  </a:txBody>
                  <a:tcPr marL="7199" marR="7199" marT="7199" marB="7199"/>
                </a:tc>
                <a:tc>
                  <a:txBody>
                    <a:bodyPr/>
                    <a:lstStyle/>
                    <a:p>
                      <a:pPr rtl="0"/>
                      <a:r>
                        <a:rPr kumimoji="0" lang="en-IN" sz="1800" b="0" i="0" kern="1200">
                          <a:solidFill>
                            <a:schemeClr val="dk1"/>
                          </a:solidFill>
                          <a:effectLst/>
                          <a:latin typeface="+mn-lt"/>
                          <a:ea typeface="+mn-ea"/>
                          <a:cs typeface="+mn-cs"/>
                        </a:rPr>
                        <a:t>“</a:t>
                      </a:r>
                      <a:r>
                        <a:rPr kumimoji="0" lang="en-IN" sz="1100" b="0" i="0" u="none" strike="noStrike" kern="1200">
                          <a:solidFill>
                            <a:srgbClr val="000000"/>
                          </a:solidFill>
                          <a:effectLst/>
                          <a:latin typeface="Arial" panose="020B0604020202020204" pitchFamily="34" charset="0"/>
                          <a:ea typeface="+mn-ea"/>
                          <a:cs typeface="Arial" panose="020B0604020202020204" pitchFamily="34" charset="0"/>
                        </a:rPr>
                        <a:t>Branch One View” platform</a:t>
                      </a:r>
                    </a:p>
                    <a:p>
                      <a:br>
                        <a:rPr kumimoji="0" lang="en-IN" sz="1100" b="0" i="0" kern="1200">
                          <a:solidFill>
                            <a:schemeClr val="dk1"/>
                          </a:solidFill>
                          <a:effectLst/>
                          <a:latin typeface="+mn-lt"/>
                          <a:ea typeface="+mn-ea"/>
                          <a:cs typeface="+mn-cs"/>
                        </a:rPr>
                      </a:br>
                      <a:endParaRPr lang="en-US" sz="1100">
                        <a:effectLst/>
                        <a:latin typeface="Aptos" panose="020B0004020202020204"/>
                      </a:endParaRPr>
                    </a:p>
                  </a:txBody>
                  <a:tcPr marL="51835" marR="51835" marT="0" marB="0"/>
                </a:tc>
                <a:tc>
                  <a:txBody>
                    <a:bodyPr/>
                    <a:lstStyle/>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"URF for IT priority demand relating to Branch One View raised on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10.10.2024</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On 24.10.24, IAD SP 2 cell, GITC has advised the constraints in delivery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within the desired timelines on account of unavailability of sufficient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developer resources with them. IAD SP 2 cell requested for initiating pause for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Branch One View Portal and New IAD Intranet site, as the same shall require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hiring of resources with required skills, for which they have informed us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having initiated a note.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In this regard, DMD (IA) has taken up with DMD (IT) vide letter no.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IAD/IT/2024-25/2460 dated 05.11.2024 for expediting augmentation of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requisite resources to support expeditious development of the “Branch One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View” portal. This initiative is aimed at ensuring compliance with the ACB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action point and fulfilling the Committee’s directive without further delay.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Given the current constraints, the process of resource acquisition may extend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beyond the expected timeline. Hence, extension of time </a:t>
                      </a:r>
                      <a:r>
                        <a:rPr kumimoji="0" lang="en-US" sz="1100" b="0" i="0" u="none" strike="noStrike" kern="1200" err="1">
                          <a:solidFill>
                            <a:srgbClr val="000000"/>
                          </a:solidFill>
                          <a:effectLst/>
                          <a:latin typeface="Arial" panose="020B0604020202020204" pitchFamily="34" charset="0"/>
                          <a:ea typeface="+mn-ea"/>
                          <a:cs typeface="Arial" panose="020B0604020202020204" pitchFamily="34" charset="0"/>
                        </a:rPr>
                        <a:t>upto</a:t>
                      </a:r>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 01.02.2025 may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please be accorded.</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Regarding WBCAS, to review and appropriately modify the penalty clauses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for fee reduction or levying penalty on the Concurrent Auditor, as the case may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be we request an extension of timeline </a:t>
                      </a:r>
                      <a:r>
                        <a:rPr kumimoji="0" lang="en-US" sz="1100" b="0" i="0" u="none" strike="noStrike" kern="1200" err="1">
                          <a:solidFill>
                            <a:srgbClr val="000000"/>
                          </a:solidFill>
                          <a:effectLst/>
                          <a:latin typeface="Arial" panose="020B0604020202020204" pitchFamily="34" charset="0"/>
                          <a:ea typeface="+mn-ea"/>
                          <a:cs typeface="Arial" panose="020B0604020202020204" pitchFamily="34" charset="0"/>
                        </a:rPr>
                        <a:t>upto</a:t>
                      </a:r>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 01.02.2025. The incorporation of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revised penalty clauses in Service Level Agreement (SLA) will be carried out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once the proposed changes are vetted and cleared by the Law department.</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The Appropriate Authority for permitting timeline within 7 days of allocation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of action point is the Vertical Head. Accordingly, approval has accorded for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extension of timeline </a:t>
                      </a:r>
                      <a:r>
                        <a:rPr kumimoji="0" lang="en-US" sz="1100" b="0" i="0" u="none" strike="noStrike" kern="1200" err="1">
                          <a:solidFill>
                            <a:srgbClr val="000000"/>
                          </a:solidFill>
                          <a:effectLst/>
                          <a:latin typeface="Arial" panose="020B0604020202020204" pitchFamily="34" charset="0"/>
                          <a:ea typeface="+mn-ea"/>
                          <a:cs typeface="Arial" panose="020B0604020202020204" pitchFamily="34" charset="0"/>
                        </a:rPr>
                        <a:t>upto</a:t>
                      </a:r>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 01.02.2025</a:t>
                      </a:r>
                    </a:p>
                    <a:p>
                      <a:pPr algn="l" fontAlgn="b"/>
                      <a:endParaRPr kumimoji="0" lang="en-US" sz="1100" b="0" i="0" u="none" strike="noStrike" kern="1200">
                        <a:solidFill>
                          <a:srgbClr val="000000"/>
                        </a:solidFill>
                        <a:effectLst/>
                        <a:latin typeface="Arial" panose="020B0604020202020204" pitchFamily="34" charset="0"/>
                        <a:ea typeface="+mn-ea"/>
                        <a:cs typeface="Arial" panose="020B0604020202020204" pitchFamily="34" charset="0"/>
                      </a:endParaRP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Extension in timeline </a:t>
                      </a:r>
                      <a:r>
                        <a:rPr kumimoji="0" lang="en-US" sz="1100" b="0" i="0" u="none" strike="noStrike" kern="1200" err="1">
                          <a:solidFill>
                            <a:srgbClr val="000000"/>
                          </a:solidFill>
                          <a:effectLst/>
                          <a:latin typeface="Arial" panose="020B0604020202020204" pitchFamily="34" charset="0"/>
                          <a:ea typeface="+mn-ea"/>
                          <a:cs typeface="Arial" panose="020B0604020202020204" pitchFamily="34" charset="0"/>
                        </a:rPr>
                        <a:t>upto</a:t>
                      </a:r>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 31.12.2025 was approved by ACB in its meeting </a:t>
                      </a:r>
                    </a:p>
                    <a:p>
                      <a:pPr algn="l" fontAlgn="b"/>
                      <a:r>
                        <a:rPr kumimoji="0" lang="en-US" sz="1100" b="0" i="0" u="none" strike="noStrike" kern="1200">
                          <a:solidFill>
                            <a:srgbClr val="000000"/>
                          </a:solidFill>
                          <a:effectLst/>
                          <a:latin typeface="Arial" panose="020B0604020202020204" pitchFamily="34" charset="0"/>
                          <a:ea typeface="+mn-ea"/>
                          <a:cs typeface="Arial" panose="020B0604020202020204" pitchFamily="34" charset="0"/>
                        </a:rPr>
                        <a:t>dated 05.02.2025 vide Agenda No. D-IA-1."</a:t>
                      </a:r>
                      <a:endParaRPr kumimoji="0" lang="en-IN" sz="1100" b="0" i="0" u="none" strike="noStrike" kern="1200">
                        <a:solidFill>
                          <a:srgbClr val="000000"/>
                        </a:solidFill>
                        <a:effectLst/>
                        <a:latin typeface="Arial" panose="020B0604020202020204" pitchFamily="34" charset="0"/>
                        <a:ea typeface="+mn-ea"/>
                        <a:cs typeface="Arial" panose="020B0604020202020204" pitchFamily="34" charset="0"/>
                      </a:endParaRPr>
                    </a:p>
                  </a:txBody>
                  <a:tcPr marL="51835" marR="51835" marT="0" marB="0"/>
                </a:tc>
                <a:tc>
                  <a:txBody>
                    <a:bodyPr/>
                    <a:lstStyle/>
                    <a:p>
                      <a:pPr algn="ctr" fontAlgn="ctr"/>
                      <a:r>
                        <a:rPr lang="en-US" sz="1200" b="0" i="0" u="none" strike="noStrike">
                          <a:solidFill>
                            <a:srgbClr val="000000"/>
                          </a:solidFill>
                          <a:effectLst/>
                          <a:latin typeface="Aptos Narrow"/>
                        </a:rPr>
                        <a:t>Branch One View Dashboard portal development has been taken up in two phases. The status is as under:</a:t>
                      </a:r>
                      <a:br>
                        <a:rPr lang="en-US" sz="1200" b="0" i="0" u="none" strike="noStrike">
                          <a:solidFill>
                            <a:srgbClr val="000000"/>
                          </a:solidFill>
                          <a:effectLst/>
                          <a:latin typeface="Aptos Narrow"/>
                        </a:rPr>
                      </a:br>
                      <a:r>
                        <a:rPr lang="en-US" sz="1200" b="0" i="0" u="none" strike="noStrike">
                          <a:solidFill>
                            <a:srgbClr val="000000"/>
                          </a:solidFill>
                          <a:effectLst/>
                          <a:latin typeface="Aptos Narrow"/>
                        </a:rPr>
                        <a:t>1) Branch One View Phase I - </a:t>
                      </a:r>
                      <a:r>
                        <a:rPr lang="en-US" sz="1200" b="1" i="0" u="none" strike="noStrike">
                          <a:solidFill>
                            <a:srgbClr val="000000"/>
                          </a:solidFill>
                          <a:effectLst/>
                          <a:latin typeface="Aptos Narrow"/>
                        </a:rPr>
                        <a:t>DM2025016691</a:t>
                      </a:r>
                      <a:br>
                        <a:rPr lang="en-US" sz="1200" b="1" i="0" u="none" strike="noStrike">
                          <a:solidFill>
                            <a:srgbClr val="000000"/>
                          </a:solidFill>
                          <a:effectLst/>
                          <a:latin typeface="Aptos Narrow"/>
                        </a:rPr>
                      </a:br>
                      <a:r>
                        <a:rPr lang="en-US" sz="1200" b="1" i="0" u="none" strike="noStrike">
                          <a:solidFill>
                            <a:srgbClr val="000000"/>
                          </a:solidFill>
                          <a:effectLst/>
                          <a:latin typeface="Aptos Narrow"/>
                        </a:rPr>
                        <a:t>Status - Rolled out in Production in 27.05.2025.</a:t>
                      </a:r>
                      <a:br>
                        <a:rPr lang="en-US" sz="1200" b="1" i="0" u="none" strike="noStrike">
                          <a:solidFill>
                            <a:srgbClr val="000000"/>
                          </a:solidFill>
                          <a:effectLst/>
                          <a:latin typeface="Aptos Narrow"/>
                        </a:rPr>
                      </a:br>
                      <a:r>
                        <a:rPr lang="en-US" sz="1200" b="1" i="0" u="none" strike="noStrike">
                          <a:solidFill>
                            <a:srgbClr val="000000"/>
                          </a:solidFill>
                          <a:effectLst/>
                          <a:latin typeface="Aptos Narrow"/>
                        </a:rPr>
                        <a:t>2) Branch One View Phase II - DM2025059504</a:t>
                      </a:r>
                      <a:br>
                        <a:rPr lang="en-US" sz="1200" b="0" i="0" u="none" strike="noStrike">
                          <a:solidFill>
                            <a:srgbClr val="000000"/>
                          </a:solidFill>
                          <a:effectLst/>
                          <a:latin typeface="Aptos Narrow"/>
                        </a:rPr>
                      </a:br>
                      <a:r>
                        <a:rPr lang="en-US" sz="1200" b="0" i="0" u="none" strike="noStrike">
                          <a:solidFill>
                            <a:srgbClr val="000000"/>
                          </a:solidFill>
                          <a:effectLst/>
                          <a:latin typeface="Aptos Narrow"/>
                        </a:rPr>
                        <a:t>Status - Development Completed and Promoted to UAT by BU-IAD on 14.08.2025. Tentative Roll out Date is 30.09.2025</a:t>
                      </a:r>
                      <a:br>
                        <a:rPr lang="en-US" sz="1200" b="0" i="0" u="none" strike="noStrike">
                          <a:solidFill>
                            <a:srgbClr val="000000"/>
                          </a:solidFill>
                          <a:effectLst/>
                          <a:latin typeface="Aptos Narrow"/>
                        </a:rPr>
                      </a:br>
                      <a:r>
                        <a:rPr lang="en-US" sz="1200" b="0" i="0" u="none" strike="noStrike">
                          <a:solidFill>
                            <a:srgbClr val="000000"/>
                          </a:solidFill>
                          <a:effectLst/>
                          <a:latin typeface="Aptos Narrow"/>
                        </a:rPr>
                        <a:t>(The point mentioned for WBCAS is not within the purview of the above Demand)</a:t>
                      </a:r>
                    </a:p>
                  </a:txBody>
                  <a:tcPr marL="9525" marR="9525" marT="9525" anchor="ctr"/>
                </a:tc>
                <a:tc>
                  <a:txBody>
                    <a:bodyPr/>
                    <a:lstStyle/>
                    <a:p>
                      <a:pPr marL="0" marR="0" algn="l" rtl="0" fontAlgn="t">
                        <a:spcBef>
                          <a:spcPts val="0"/>
                        </a:spcBef>
                        <a:spcAft>
                          <a:spcPts val="0"/>
                        </a:spcAft>
                      </a:pPr>
                      <a:r>
                        <a:rPr lang="en-US" sz="1100">
                          <a:effectLst/>
                          <a:latin typeface="Aptos" panose="020B0004020202020204"/>
                        </a:rPr>
                        <a:t>  30.09.2025</a:t>
                      </a:r>
                    </a:p>
                  </a:txBody>
                  <a:tcPr marL="7199" marR="7199" marT="7199" marB="7199"/>
                </a:tc>
                <a:extLst>
                  <a:ext uri="{0D108BD9-81ED-4DB2-BD59-A6C34878D82A}">
                    <a16:rowId xmlns:a16="http://schemas.microsoft.com/office/drawing/2014/main" val="3078205159"/>
                  </a:ext>
                </a:extLst>
              </a:tr>
            </a:tbl>
          </a:graphicData>
        </a:graphic>
      </p:graphicFrame>
      <p:sp>
        <p:nvSpPr>
          <p:cNvPr id="4" name="Slide Number Placeholder 3">
            <a:extLst>
              <a:ext uri="{FF2B5EF4-FFF2-40B4-BE49-F238E27FC236}">
                <a16:creationId xmlns:a16="http://schemas.microsoft.com/office/drawing/2014/main" id="{867911F8-03DD-4A28-85A2-9D95756E9BF8}"/>
              </a:ext>
            </a:extLst>
          </p:cNvPr>
          <p:cNvSpPr>
            <a:spLocks noGrp="1"/>
          </p:cNvSpPr>
          <p:nvPr>
            <p:ph type="sldNum" sz="quarter" idx="4"/>
          </p:nvPr>
        </p:nvSpPr>
        <p:spPr/>
        <p:txBody>
          <a:bodyPr/>
          <a:lstStyle/>
          <a:p>
            <a:fld id="{9482FD28-1F30-446F-8AB5-85931E8E9E28}" type="slidenum">
              <a:rPr lang="en-US" smtClean="0"/>
              <a:pPr/>
              <a:t>19</a:t>
            </a:fld>
            <a:endParaRPr lang="en-US"/>
          </a:p>
        </p:txBody>
      </p:sp>
    </p:spTree>
    <p:extLst>
      <p:ext uri="{BB962C8B-B14F-4D97-AF65-F5344CB8AC3E}">
        <p14:creationId xmlns:p14="http://schemas.microsoft.com/office/powerpoint/2010/main" val="243986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Aptos     "/>
                <a:ea typeface="Tahoma"/>
                <a:cs typeface="Arial"/>
              </a:rPr>
              <a:t>Major Projects:</a:t>
            </a:r>
            <a:endParaRPr kumimoji="0" lang="en-US" sz="2800" b="0" i="0" u="none" strike="noStrike" kern="1200" cap="none" spc="0" normalizeH="0" baseline="0" noProof="0">
              <a:ln>
                <a:noFill/>
              </a:ln>
              <a:solidFill>
                <a:prstClr val="white"/>
              </a:solidFill>
              <a:effectLst/>
              <a:uLnTx/>
              <a:uFillTx/>
              <a:latin typeface="Aptos     "/>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a:extLst>
              <a:ext uri="{FF2B5EF4-FFF2-40B4-BE49-F238E27FC236}">
                <a16:creationId xmlns:a16="http://schemas.microsoft.com/office/drawing/2014/main" id="{65E9B3BE-EEF0-46D9-B640-736437641DBD}"/>
              </a:ext>
            </a:extLst>
          </p:cNvPr>
          <p:cNvCxnSpPr>
            <a:cxnSpLocks/>
          </p:cNvCxnSpPr>
          <p:nvPr/>
        </p:nvCxnSpPr>
        <p:spPr>
          <a:xfrm>
            <a:off x="2443280" y="3046321"/>
            <a:ext cx="9603904" cy="0"/>
          </a:xfrm>
          <a:prstGeom prst="line">
            <a:avLst/>
          </a:prstGeom>
          <a:ln>
            <a:prstDash val="dashDot"/>
          </a:ln>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9D897529-2C31-426F-8DC4-8DF76A662387}"/>
              </a:ext>
            </a:extLst>
          </p:cNvPr>
          <p:cNvGrpSpPr/>
          <p:nvPr/>
        </p:nvGrpSpPr>
        <p:grpSpPr>
          <a:xfrm>
            <a:off x="7549166" y="3509544"/>
            <a:ext cx="2437436" cy="2688295"/>
            <a:chOff x="2462332" y="3501279"/>
            <a:chExt cx="2437436" cy="2688295"/>
          </a:xfrm>
        </p:grpSpPr>
        <p:sp>
          <p:nvSpPr>
            <p:cNvPr id="5" name="Text Placeholder 11">
              <a:extLst>
                <a:ext uri="{FF2B5EF4-FFF2-40B4-BE49-F238E27FC236}">
                  <a16:creationId xmlns:a16="http://schemas.microsoft.com/office/drawing/2014/main" id="{9BDFBE49-2239-46E2-BB0C-F1BF42742BC9}"/>
                </a:ext>
              </a:extLst>
            </p:cNvPr>
            <p:cNvSpPr txBox="1">
              <a:spLocks/>
            </p:cNvSpPr>
            <p:nvPr/>
          </p:nvSpPr>
          <p:spPr>
            <a:xfrm>
              <a:off x="2462332" y="3501279"/>
              <a:ext cx="2183044" cy="2688295"/>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7" name="Text Placeholder 11">
              <a:extLst>
                <a:ext uri="{FF2B5EF4-FFF2-40B4-BE49-F238E27FC236}">
                  <a16:creationId xmlns:a16="http://schemas.microsoft.com/office/drawing/2014/main" id="{46521681-94C6-4CFE-B899-DECE8BF5E629}"/>
                </a:ext>
              </a:extLst>
            </p:cNvPr>
            <p:cNvSpPr txBox="1">
              <a:spLocks/>
            </p:cNvSpPr>
            <p:nvPr/>
          </p:nvSpPr>
          <p:spPr>
            <a:xfrm>
              <a:off x="2522679" y="4139587"/>
              <a:ext cx="2377089" cy="1419526"/>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endParaRPr kumimoji="0" lang="en-US" b="1" i="0" u="none" strike="noStrike" kern="1200" cap="none" spc="0" normalizeH="0" baseline="0" noProof="0">
                <a:ln>
                  <a:noFill/>
                </a:ln>
                <a:solidFill>
                  <a:srgbClr val="000000"/>
                </a:solidFill>
                <a:effectLst/>
                <a:uLnTx/>
                <a:uFillTx/>
                <a:latin typeface="Aptos                            "/>
              </a:endParaRPr>
            </a:p>
          </p:txBody>
        </p:sp>
        <p:sp>
          <p:nvSpPr>
            <p:cNvPr id="8" name="Text Placeholder 11">
              <a:extLst>
                <a:ext uri="{FF2B5EF4-FFF2-40B4-BE49-F238E27FC236}">
                  <a16:creationId xmlns:a16="http://schemas.microsoft.com/office/drawing/2014/main" id="{BFEDFE34-8164-4E5B-B459-1F07966BFF0F}"/>
                </a:ext>
              </a:extLst>
            </p:cNvPr>
            <p:cNvSpPr txBox="1">
              <a:spLocks/>
            </p:cNvSpPr>
            <p:nvPr/>
          </p:nvSpPr>
          <p:spPr>
            <a:xfrm>
              <a:off x="2538852" y="5239470"/>
              <a:ext cx="1598376" cy="507373"/>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a:solidFill>
                  <a:srgbClr val="000000"/>
                </a:solidFill>
                <a:latin typeface="Aptos "/>
              </a:endParaRPr>
            </a:p>
          </p:txBody>
        </p:sp>
      </p:grpSp>
      <p:sp>
        <p:nvSpPr>
          <p:cNvPr id="9" name="Text Placeholder 11">
            <a:extLst>
              <a:ext uri="{FF2B5EF4-FFF2-40B4-BE49-F238E27FC236}">
                <a16:creationId xmlns:a16="http://schemas.microsoft.com/office/drawing/2014/main" id="{A70DCB15-EC90-4268-BE33-FA9569D22045}"/>
              </a:ext>
            </a:extLst>
          </p:cNvPr>
          <p:cNvSpPr txBox="1">
            <a:spLocks/>
          </p:cNvSpPr>
          <p:nvPr/>
        </p:nvSpPr>
        <p:spPr>
          <a:xfrm>
            <a:off x="4736512" y="3444129"/>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4" name="Text Placeholder 11">
            <a:extLst>
              <a:ext uri="{FF2B5EF4-FFF2-40B4-BE49-F238E27FC236}">
                <a16:creationId xmlns:a16="http://schemas.microsoft.com/office/drawing/2014/main" id="{F414964D-7352-4841-9264-CF2666ECC44A}"/>
              </a:ext>
            </a:extLst>
          </p:cNvPr>
          <p:cNvSpPr txBox="1">
            <a:spLocks/>
          </p:cNvSpPr>
          <p:nvPr/>
        </p:nvSpPr>
        <p:spPr>
          <a:xfrm>
            <a:off x="9332514" y="3429000"/>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8" name="Text Placeholder 11">
            <a:extLst>
              <a:ext uri="{FF2B5EF4-FFF2-40B4-BE49-F238E27FC236}">
                <a16:creationId xmlns:a16="http://schemas.microsoft.com/office/drawing/2014/main" id="{C5B055B7-CF37-409E-9F5B-6833621310C0}"/>
              </a:ext>
            </a:extLst>
          </p:cNvPr>
          <p:cNvSpPr txBox="1">
            <a:spLocks/>
          </p:cNvSpPr>
          <p:nvPr/>
        </p:nvSpPr>
        <p:spPr>
          <a:xfrm>
            <a:off x="6897854" y="6049236"/>
            <a:ext cx="1598376" cy="289777"/>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a:solidFill>
                <a:srgbClr val="000000"/>
              </a:solidFill>
              <a:latin typeface="Aptos "/>
            </a:endParaRPr>
          </a:p>
        </p:txBody>
      </p:sp>
      <p:sp>
        <p:nvSpPr>
          <p:cNvPr id="19" name="Text Placeholder 11">
            <a:extLst>
              <a:ext uri="{FF2B5EF4-FFF2-40B4-BE49-F238E27FC236}">
                <a16:creationId xmlns:a16="http://schemas.microsoft.com/office/drawing/2014/main" id="{AE375582-5A4C-4BDE-B3DE-786FBBF49573}"/>
              </a:ext>
            </a:extLst>
          </p:cNvPr>
          <p:cNvSpPr txBox="1">
            <a:spLocks/>
          </p:cNvSpPr>
          <p:nvPr/>
        </p:nvSpPr>
        <p:spPr>
          <a:xfrm>
            <a:off x="8937464" y="5619932"/>
            <a:ext cx="1598376" cy="289777"/>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a:solidFill>
                <a:srgbClr val="000000"/>
              </a:solidFill>
              <a:latin typeface="Aptos "/>
            </a:endParaRPr>
          </a:p>
        </p:txBody>
      </p: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grpSp>
        <p:nvGrpSpPr>
          <p:cNvPr id="15" name="Group 14">
            <a:extLst>
              <a:ext uri="{FF2B5EF4-FFF2-40B4-BE49-F238E27FC236}">
                <a16:creationId xmlns:a16="http://schemas.microsoft.com/office/drawing/2014/main" id="{F554C211-CBA2-4A38-9F64-862AE3FDD803}"/>
              </a:ext>
            </a:extLst>
          </p:cNvPr>
          <p:cNvGrpSpPr/>
          <p:nvPr/>
        </p:nvGrpSpPr>
        <p:grpSpPr>
          <a:xfrm>
            <a:off x="7054705" y="3428164"/>
            <a:ext cx="3569700" cy="2621071"/>
            <a:chOff x="2592907" y="488193"/>
            <a:chExt cx="2377089" cy="2467154"/>
          </a:xfrm>
        </p:grpSpPr>
        <p:sp>
          <p:nvSpPr>
            <p:cNvPr id="21" name="Text Placeholder 11">
              <a:extLst>
                <a:ext uri="{FF2B5EF4-FFF2-40B4-BE49-F238E27FC236}">
                  <a16:creationId xmlns:a16="http://schemas.microsoft.com/office/drawing/2014/main" id="{B11D503F-82DE-441A-8143-38AD4D383255}"/>
                </a:ext>
              </a:extLst>
            </p:cNvPr>
            <p:cNvSpPr txBox="1">
              <a:spLocks/>
            </p:cNvSpPr>
            <p:nvPr/>
          </p:nvSpPr>
          <p:spPr>
            <a:xfrm>
              <a:off x="2640893" y="488193"/>
              <a:ext cx="2270127" cy="51365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100" normalizeH="0" baseline="0" noProof="0">
                  <a:ln>
                    <a:noFill/>
                  </a:ln>
                  <a:solidFill>
                    <a:srgbClr val="000000"/>
                  </a:solidFill>
                  <a:effectLst/>
                  <a:uLnTx/>
                  <a:uFillTx/>
                  <a:latin typeface="Aptos     "/>
                </a:rPr>
                <a:t>Accessibility guidelines in corporate website</a:t>
              </a:r>
            </a:p>
          </p:txBody>
        </p:sp>
        <p:sp>
          <p:nvSpPr>
            <p:cNvPr id="22" name="Rectangle 21">
              <a:extLst>
                <a:ext uri="{FF2B5EF4-FFF2-40B4-BE49-F238E27FC236}">
                  <a16:creationId xmlns:a16="http://schemas.microsoft.com/office/drawing/2014/main" id="{2B4A6935-C1F7-4003-8831-37B7B3F6D750}"/>
                </a:ext>
                <a:ext uri="{C183D7F6-B498-43B3-948B-1728B52AA6E4}">
                  <adec:decorative xmlns:adec="http://schemas.microsoft.com/office/drawing/2017/decorative" val="1"/>
                </a:ext>
              </a:extLst>
            </p:cNvPr>
            <p:cNvSpPr/>
            <p:nvPr/>
          </p:nvSpPr>
          <p:spPr>
            <a:xfrm>
              <a:off x="2640893" y="1095130"/>
              <a:ext cx="1828633" cy="96903"/>
            </a:xfrm>
            <a:prstGeom prst="rect">
              <a:avLst/>
            </a:prstGeom>
            <a:gradFill>
              <a:gsLst>
                <a:gs pos="0">
                  <a:srgbClr val="F4CE2F">
                    <a:lumMod val="60000"/>
                    <a:lumOff val="40000"/>
                  </a:srgbClr>
                </a:gs>
                <a:gs pos="100000">
                  <a:srgbClr val="F58020">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23" name="Text Placeholder 11">
              <a:extLst>
                <a:ext uri="{FF2B5EF4-FFF2-40B4-BE49-F238E27FC236}">
                  <a16:creationId xmlns:a16="http://schemas.microsoft.com/office/drawing/2014/main" id="{B71D489D-E63D-4277-AB29-367D3F2FD103}"/>
                </a:ext>
              </a:extLst>
            </p:cNvPr>
            <p:cNvSpPr txBox="1">
              <a:spLocks/>
            </p:cNvSpPr>
            <p:nvPr/>
          </p:nvSpPr>
          <p:spPr>
            <a:xfrm>
              <a:off x="2592907" y="1398913"/>
              <a:ext cx="2377089" cy="1556434"/>
            </a:xfrm>
            <a:prstGeom prst="rect">
              <a:avLst/>
            </a:prstGeom>
          </p:spPr>
          <p:txBody>
            <a:bodyPr vert="horz" lIns="91440" tIns="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ptos         "/>
                </a:rPr>
                <a:t>Compliance with the Accessibility Standards and Guidelines for Banking Sector</a:t>
              </a:r>
            </a:p>
            <a:p>
              <a:pPr>
                <a:spcBef>
                  <a:spcPts val="500"/>
                </a:spcBef>
                <a:defRPr/>
              </a:pPr>
              <a:r>
                <a:rPr lang="en-US" sz="1400" b="1" dirty="0">
                  <a:solidFill>
                    <a:srgbClr val="000000"/>
                  </a:solidFill>
                  <a:latin typeface="Aptos           "/>
                </a:rPr>
                <a:t>   </a:t>
              </a:r>
            </a:p>
            <a:p>
              <a:pPr>
                <a:lnSpc>
                  <a:spcPct val="100000"/>
                </a:lnSpc>
                <a:spcBef>
                  <a:spcPts val="0"/>
                </a:spcBef>
                <a:defRPr/>
              </a:pPr>
              <a:r>
                <a:rPr lang="en-US" sz="1400" b="1" dirty="0">
                  <a:solidFill>
                    <a:srgbClr val="000000"/>
                  </a:solidFill>
                  <a:latin typeface="Aptos                 "/>
                </a:rPr>
                <a:t>                          SIT is in progress</a:t>
              </a:r>
            </a:p>
            <a:p>
              <a:pPr>
                <a:lnSpc>
                  <a:spcPct val="100000"/>
                </a:lnSpc>
                <a:spcBef>
                  <a:spcPts val="0"/>
                </a:spcBef>
                <a:defRPr/>
              </a:pPr>
              <a:r>
                <a:rPr lang="en-US" sz="1400" b="1" dirty="0">
                  <a:solidFill>
                    <a:srgbClr val="000000"/>
                  </a:solidFill>
                  <a:latin typeface="Aptos                 "/>
                </a:rPr>
                <a:t>       </a:t>
              </a:r>
            </a:p>
            <a:p>
              <a:pPr>
                <a:lnSpc>
                  <a:spcPct val="100000"/>
                </a:lnSpc>
                <a:spcBef>
                  <a:spcPts val="0"/>
                </a:spcBef>
                <a:defRPr/>
              </a:pPr>
              <a:r>
                <a:rPr lang="en-US" sz="1400" b="1" dirty="0">
                  <a:solidFill>
                    <a:srgbClr val="000000"/>
                  </a:solidFill>
                  <a:latin typeface="Aptos                 "/>
                </a:rPr>
                <a:t>        Tentative Roll out date 23.01.2026</a:t>
              </a:r>
            </a:p>
            <a:p>
              <a:pPr>
                <a:defRPr/>
              </a:pPr>
              <a:endParaRPr lang="en-US" sz="1600" b="1" dirty="0">
                <a:solidFill>
                  <a:srgbClr val="000000"/>
                </a:solidFill>
                <a:latin typeface="Aptos                 "/>
              </a:endParaRPr>
            </a:p>
            <a:p>
              <a:pPr>
                <a:defRPr/>
              </a:pPr>
              <a:endParaRPr lang="en-US" sz="1400" b="1" dirty="0">
                <a:solidFill>
                  <a:srgbClr val="000000"/>
                </a:solidFill>
                <a:latin typeface="Aptos           "/>
              </a:endParaRPr>
            </a:p>
          </p:txBody>
        </p:sp>
      </p:grpSp>
      <p:grpSp>
        <p:nvGrpSpPr>
          <p:cNvPr id="38" name="Group 37">
            <a:extLst>
              <a:ext uri="{FF2B5EF4-FFF2-40B4-BE49-F238E27FC236}">
                <a16:creationId xmlns:a16="http://schemas.microsoft.com/office/drawing/2014/main" id="{A7E01965-8CAD-4651-A6CE-D2E3377B096E}"/>
              </a:ext>
            </a:extLst>
          </p:cNvPr>
          <p:cNvGrpSpPr/>
          <p:nvPr/>
        </p:nvGrpSpPr>
        <p:grpSpPr>
          <a:xfrm>
            <a:off x="3608043" y="3480578"/>
            <a:ext cx="2326085" cy="2191171"/>
            <a:chOff x="9652333" y="800507"/>
            <a:chExt cx="2326085" cy="1894786"/>
          </a:xfrm>
        </p:grpSpPr>
        <p:sp>
          <p:nvSpPr>
            <p:cNvPr id="30" name="Text Placeholder 11">
              <a:extLst>
                <a:ext uri="{FF2B5EF4-FFF2-40B4-BE49-F238E27FC236}">
                  <a16:creationId xmlns:a16="http://schemas.microsoft.com/office/drawing/2014/main" id="{721A8B4E-B8EF-4C6F-9F3C-1903BE80AFCD}"/>
                </a:ext>
              </a:extLst>
            </p:cNvPr>
            <p:cNvSpPr txBox="1">
              <a:spLocks/>
            </p:cNvSpPr>
            <p:nvPr/>
          </p:nvSpPr>
          <p:spPr>
            <a:xfrm>
              <a:off x="9720645" y="800507"/>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venir Next LT Pro Demi"/>
                <a:ea typeface="+mn-ea"/>
                <a:cs typeface="+mn-cs"/>
              </a:endParaRPr>
            </a:p>
          </p:txBody>
        </p:sp>
        <p:sp>
          <p:nvSpPr>
            <p:cNvPr id="32" name="Text Placeholder 11">
              <a:extLst>
                <a:ext uri="{FF2B5EF4-FFF2-40B4-BE49-F238E27FC236}">
                  <a16:creationId xmlns:a16="http://schemas.microsoft.com/office/drawing/2014/main" id="{F8B72DCF-93E7-4092-BFDE-60F1E69DF6E4}"/>
                </a:ext>
              </a:extLst>
            </p:cNvPr>
            <p:cNvSpPr txBox="1">
              <a:spLocks/>
            </p:cNvSpPr>
            <p:nvPr/>
          </p:nvSpPr>
          <p:spPr>
            <a:xfrm>
              <a:off x="9652333" y="1365301"/>
              <a:ext cx="2326085" cy="88933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400"/>
                </a:spcBef>
                <a:spcAft>
                  <a:spcPts val="0"/>
                </a:spcAft>
                <a:buClrTx/>
                <a:buSzTx/>
                <a:tabLst/>
                <a:defRPr/>
              </a:pPr>
              <a:r>
                <a:rPr lang="en-US" b="1">
                  <a:solidFill>
                    <a:srgbClr val="000000"/>
                  </a:solidFill>
                  <a:latin typeface="Aptos                       "/>
                </a:rPr>
                <a:t>   </a:t>
              </a:r>
            </a:p>
            <a:p>
              <a:pPr lvl="0">
                <a:spcBef>
                  <a:spcPts val="400"/>
                </a:spcBef>
                <a:defRPr/>
              </a:pPr>
              <a:r>
                <a:rPr lang="en-US" b="1">
                  <a:solidFill>
                    <a:srgbClr val="000000"/>
                  </a:solidFill>
                  <a:latin typeface="Aptos                      "/>
                </a:rPr>
                <a:t>    </a:t>
              </a:r>
              <a:endParaRPr kumimoji="0" lang="en-US" b="1" i="0" u="none" strike="noStrike" kern="1200" cap="none" spc="0" normalizeH="0" baseline="0" noProof="0">
                <a:ln>
                  <a:noFill/>
                </a:ln>
                <a:solidFill>
                  <a:srgbClr val="000000"/>
                </a:solidFill>
                <a:effectLst/>
                <a:uLnTx/>
                <a:uFillTx/>
                <a:latin typeface="Aptos                      "/>
              </a:endParaRPr>
            </a:p>
          </p:txBody>
        </p:sp>
        <p:sp>
          <p:nvSpPr>
            <p:cNvPr id="35" name="Text Placeholder 11">
              <a:extLst>
                <a:ext uri="{FF2B5EF4-FFF2-40B4-BE49-F238E27FC236}">
                  <a16:creationId xmlns:a16="http://schemas.microsoft.com/office/drawing/2014/main" id="{FC5692B7-11E1-4594-B2DC-38579FD5C2DF}"/>
                </a:ext>
              </a:extLst>
            </p:cNvPr>
            <p:cNvSpPr txBox="1">
              <a:spLocks/>
            </p:cNvSpPr>
            <p:nvPr/>
          </p:nvSpPr>
          <p:spPr>
            <a:xfrm>
              <a:off x="9831029" y="2433513"/>
              <a:ext cx="1598376" cy="261780"/>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all" spc="0" normalizeH="0" baseline="0" noProof="0">
                <a:ln>
                  <a:noFill/>
                </a:ln>
                <a:solidFill>
                  <a:srgbClr val="000000"/>
                </a:solidFill>
                <a:effectLst/>
                <a:uLnTx/>
                <a:uFillTx/>
                <a:latin typeface="Aptos                        "/>
              </a:endParaRPr>
            </a:p>
          </p:txBody>
        </p:sp>
      </p:grpSp>
      <p:sp>
        <p:nvSpPr>
          <p:cNvPr id="37" name="Text Placeholder 11">
            <a:extLst>
              <a:ext uri="{FF2B5EF4-FFF2-40B4-BE49-F238E27FC236}">
                <a16:creationId xmlns:a16="http://schemas.microsoft.com/office/drawing/2014/main" id="{0BF6C5F1-6A08-48DE-BFE2-7F1662D4FF34}"/>
              </a:ext>
            </a:extLst>
          </p:cNvPr>
          <p:cNvSpPr txBox="1">
            <a:spLocks/>
          </p:cNvSpPr>
          <p:nvPr/>
        </p:nvSpPr>
        <p:spPr>
          <a:xfrm>
            <a:off x="7054704" y="3452473"/>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grpSp>
        <p:nvGrpSpPr>
          <p:cNvPr id="42" name="Group 41">
            <a:extLst>
              <a:ext uri="{FF2B5EF4-FFF2-40B4-BE49-F238E27FC236}">
                <a16:creationId xmlns:a16="http://schemas.microsoft.com/office/drawing/2014/main" id="{9BBA4844-73F4-4BAB-BC5A-B1197ED85A2F}"/>
              </a:ext>
            </a:extLst>
          </p:cNvPr>
          <p:cNvGrpSpPr/>
          <p:nvPr/>
        </p:nvGrpSpPr>
        <p:grpSpPr>
          <a:xfrm>
            <a:off x="2777935" y="3452473"/>
            <a:ext cx="3523189" cy="2408074"/>
            <a:chOff x="5053214" y="716620"/>
            <a:chExt cx="1996440" cy="2408074"/>
          </a:xfrm>
        </p:grpSpPr>
        <p:sp>
          <p:nvSpPr>
            <p:cNvPr id="25" name="Rectangle 24">
              <a:extLst>
                <a:ext uri="{FF2B5EF4-FFF2-40B4-BE49-F238E27FC236}">
                  <a16:creationId xmlns:a16="http://schemas.microsoft.com/office/drawing/2014/main" id="{80C8EBBD-F40E-4725-9B9E-64FF34155D83}"/>
                </a:ext>
                <a:ext uri="{C183D7F6-B498-43B3-948B-1728B52AA6E4}">
                  <adec:decorative xmlns:adec="http://schemas.microsoft.com/office/drawing/2017/decorative" val="1"/>
                </a:ext>
              </a:extLst>
            </p:cNvPr>
            <p:cNvSpPr/>
            <p:nvPr/>
          </p:nvSpPr>
          <p:spPr>
            <a:xfrm>
              <a:off x="5106775" y="1313423"/>
              <a:ext cx="1828633" cy="96903"/>
            </a:xfrm>
            <a:prstGeom prst="rect">
              <a:avLst/>
            </a:prstGeom>
            <a:gradFill>
              <a:gsLst>
                <a:gs pos="0">
                  <a:srgbClr val="F58020">
                    <a:lumMod val="60000"/>
                    <a:lumOff val="40000"/>
                  </a:srgbClr>
                </a:gs>
                <a:gs pos="100000">
                  <a:srgbClr val="D23958">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26" name="Text Placeholder 11">
              <a:extLst>
                <a:ext uri="{FF2B5EF4-FFF2-40B4-BE49-F238E27FC236}">
                  <a16:creationId xmlns:a16="http://schemas.microsoft.com/office/drawing/2014/main" id="{48C778A8-B2E4-4B6E-85F9-86E2FA05EBCC}"/>
                </a:ext>
              </a:extLst>
            </p:cNvPr>
            <p:cNvSpPr txBox="1">
              <a:spLocks/>
            </p:cNvSpPr>
            <p:nvPr/>
          </p:nvSpPr>
          <p:spPr>
            <a:xfrm>
              <a:off x="5137118" y="1612074"/>
              <a:ext cx="1884176" cy="1512620"/>
            </a:xfrm>
            <a:prstGeom prst="rect">
              <a:avLst/>
            </a:prstGeom>
          </p:spPr>
          <p:txBody>
            <a:bodyPr vert="horz" lIns="91440" tIns="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Aptos             "/>
                </a:rPr>
                <a:t>Enhanced Look and Feel of web pages and enhance omnichannel experience.</a:t>
              </a:r>
            </a:p>
            <a:p>
              <a:pPr marL="180975" marR="0" lvl="0" indent="-180975"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ptos             "/>
              </a:endParaRPr>
            </a:p>
            <a:p>
              <a:pPr marR="0" lvl="0" defTabSz="914400" rtl="0" eaLnBrk="1" fontAlgn="auto" latinLnBrk="0" hangingPunct="1">
                <a:lnSpc>
                  <a:spcPct val="90000"/>
                </a:lnSpc>
                <a:spcBef>
                  <a:spcPts val="500"/>
                </a:spcBef>
                <a:spcAft>
                  <a:spcPts val="0"/>
                </a:spcAft>
                <a:buClrTx/>
                <a:buSzTx/>
                <a:tabLst/>
                <a:defRPr/>
              </a:pPr>
              <a:r>
                <a:rPr lang="en-US" sz="1400" b="1" dirty="0">
                  <a:solidFill>
                    <a:srgbClr val="000000"/>
                  </a:solidFill>
                  <a:latin typeface="Aptos                 "/>
                </a:rPr>
                <a:t>     ISD Security Review is in progress</a:t>
              </a:r>
            </a:p>
            <a:p>
              <a:pPr>
                <a:lnSpc>
                  <a:spcPct val="100000"/>
                </a:lnSpc>
                <a:spcBef>
                  <a:spcPts val="0"/>
                </a:spcBef>
                <a:defRPr/>
              </a:pPr>
              <a:r>
                <a:rPr lang="en-US" sz="1400" b="1" dirty="0">
                  <a:solidFill>
                    <a:srgbClr val="000000"/>
                  </a:solidFill>
                  <a:latin typeface="Aptos                 "/>
                </a:rPr>
                <a:t>  </a:t>
              </a:r>
            </a:p>
            <a:p>
              <a:pPr>
                <a:lnSpc>
                  <a:spcPct val="100000"/>
                </a:lnSpc>
                <a:spcBef>
                  <a:spcPts val="0"/>
                </a:spcBef>
                <a:defRPr/>
              </a:pPr>
              <a:r>
                <a:rPr lang="en-US" sz="1400" b="1" dirty="0">
                  <a:solidFill>
                    <a:srgbClr val="000000"/>
                  </a:solidFill>
                  <a:latin typeface="Aptos                 "/>
                </a:rPr>
                <a:t>     Tentative Roll out date 30.12.2025</a:t>
              </a:r>
              <a:endParaRPr kumimoji="0" lang="en-US" b="1" i="0" u="none" strike="noStrike" kern="1200" cap="none" spc="0" normalizeH="0" baseline="0" noProof="0" dirty="0">
                <a:ln>
                  <a:noFill/>
                </a:ln>
                <a:solidFill>
                  <a:srgbClr val="000000"/>
                </a:solidFill>
                <a:effectLst/>
                <a:uLnTx/>
                <a:uFillTx/>
                <a:latin typeface="Avenir Next LT Pro "/>
                <a:ea typeface="+mn-ea"/>
                <a:cs typeface="+mn-cs"/>
              </a:endParaRPr>
            </a:p>
          </p:txBody>
        </p:sp>
        <p:sp>
          <p:nvSpPr>
            <p:cNvPr id="33" name="Text Placeholder 11">
              <a:extLst>
                <a:ext uri="{FF2B5EF4-FFF2-40B4-BE49-F238E27FC236}">
                  <a16:creationId xmlns:a16="http://schemas.microsoft.com/office/drawing/2014/main" id="{D6CB98C3-2E7F-47DA-9B34-BEEC357B8D58}"/>
                </a:ext>
              </a:extLst>
            </p:cNvPr>
            <p:cNvSpPr txBox="1">
              <a:spLocks/>
            </p:cNvSpPr>
            <p:nvPr/>
          </p:nvSpPr>
          <p:spPr>
            <a:xfrm>
              <a:off x="5098842" y="2834917"/>
              <a:ext cx="1598376" cy="289777"/>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endParaRPr lang="en-US" sz="1600" b="0" i="0" u="none" strike="noStrike" kern="1200" cap="all" spc="0" normalizeH="0" baseline="0" noProof="0">
                <a:ln>
                  <a:noFill/>
                </a:ln>
                <a:solidFill>
                  <a:srgbClr val="000000"/>
                </a:solidFill>
                <a:effectLst/>
                <a:uLnTx/>
                <a:uFillTx/>
                <a:latin typeface="Aptos                            "/>
              </a:endParaRPr>
            </a:p>
          </p:txBody>
        </p:sp>
        <p:sp>
          <p:nvSpPr>
            <p:cNvPr id="41" name="Text Placeholder 11">
              <a:extLst>
                <a:ext uri="{FF2B5EF4-FFF2-40B4-BE49-F238E27FC236}">
                  <a16:creationId xmlns:a16="http://schemas.microsoft.com/office/drawing/2014/main" id="{32770D84-6A10-415A-9BA6-5845B68BC3B5}"/>
                </a:ext>
              </a:extLst>
            </p:cNvPr>
            <p:cNvSpPr txBox="1">
              <a:spLocks/>
            </p:cNvSpPr>
            <p:nvPr/>
          </p:nvSpPr>
          <p:spPr>
            <a:xfrm>
              <a:off x="5053214" y="716620"/>
              <a:ext cx="1996440" cy="75843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100" normalizeH="0" baseline="0" noProof="0" dirty="0">
                  <a:ln>
                    <a:noFill/>
                  </a:ln>
                  <a:solidFill>
                    <a:srgbClr val="000000"/>
                  </a:solidFill>
                  <a:effectLst/>
                  <a:uLnTx/>
                  <a:uFillTx/>
                  <a:latin typeface="Aptos     "/>
                </a:rPr>
                <a:t>REVAMP OF YONO SECTION ON BANK’S CORPORATE WEBSITE</a:t>
              </a:r>
            </a:p>
          </p:txBody>
        </p:sp>
      </p:grpSp>
      <p:sp>
        <p:nvSpPr>
          <p:cNvPr id="12" name="Slide Number Placeholder 11">
            <a:extLst>
              <a:ext uri="{FF2B5EF4-FFF2-40B4-BE49-F238E27FC236}">
                <a16:creationId xmlns:a16="http://schemas.microsoft.com/office/drawing/2014/main" id="{A98E7581-1A91-40D8-A3A8-D2CE0A91FA0B}"/>
              </a:ext>
            </a:extLst>
          </p:cNvPr>
          <p:cNvSpPr>
            <a:spLocks noGrp="1"/>
          </p:cNvSpPr>
          <p:nvPr>
            <p:ph type="sldNum" sz="quarter" idx="4"/>
          </p:nvPr>
        </p:nvSpPr>
        <p:spPr/>
        <p:txBody>
          <a:bodyPr/>
          <a:lstStyle/>
          <a:p>
            <a:fld id="{9482FD28-1F30-446F-8AB5-85931E8E9E28}" type="slidenum">
              <a:rPr lang="en-US" smtClean="0"/>
              <a:pPr/>
              <a:t>2</a:t>
            </a:fld>
            <a:endParaRPr lang="en-US"/>
          </a:p>
        </p:txBody>
      </p:sp>
      <p:grpSp>
        <p:nvGrpSpPr>
          <p:cNvPr id="17" name="Group 16">
            <a:extLst>
              <a:ext uri="{FF2B5EF4-FFF2-40B4-BE49-F238E27FC236}">
                <a16:creationId xmlns:a16="http://schemas.microsoft.com/office/drawing/2014/main" id="{C0628098-A94C-4421-B0EA-A7A7457BDA19}"/>
              </a:ext>
            </a:extLst>
          </p:cNvPr>
          <p:cNvGrpSpPr/>
          <p:nvPr/>
        </p:nvGrpSpPr>
        <p:grpSpPr>
          <a:xfrm>
            <a:off x="3986203" y="669559"/>
            <a:ext cx="6344531" cy="2124941"/>
            <a:chOff x="8736229" y="439670"/>
            <a:chExt cx="3331686" cy="2124941"/>
          </a:xfrm>
        </p:grpSpPr>
        <p:sp>
          <p:nvSpPr>
            <p:cNvPr id="6" name="TextBox 5">
              <a:extLst>
                <a:ext uri="{FF2B5EF4-FFF2-40B4-BE49-F238E27FC236}">
                  <a16:creationId xmlns:a16="http://schemas.microsoft.com/office/drawing/2014/main" id="{744200EB-9C1C-464B-AD7D-5DFB754DC2ED}"/>
                </a:ext>
              </a:extLst>
            </p:cNvPr>
            <p:cNvSpPr txBox="1"/>
            <p:nvPr/>
          </p:nvSpPr>
          <p:spPr>
            <a:xfrm>
              <a:off x="8736229" y="439670"/>
              <a:ext cx="2621836" cy="584775"/>
            </a:xfrm>
            <a:prstGeom prst="rect">
              <a:avLst/>
            </a:prstGeom>
            <a:noFill/>
          </p:spPr>
          <p:txBody>
            <a:bodyPr wrap="square" lIns="91440" tIns="45720" rIns="91440" bIns="45720" rtlCol="0" anchor="t">
              <a:spAutoFit/>
            </a:bodyPr>
            <a:lstStyle/>
            <a:p>
              <a:r>
                <a:rPr lang="en-US" sz="1600" b="1">
                  <a:latin typeface="Aptos "/>
                </a:rPr>
                <a:t>IMPLEMENTATION OF</a:t>
              </a:r>
            </a:p>
            <a:p>
              <a:r>
                <a:rPr lang="en-US" sz="1600" b="1">
                  <a:latin typeface="Aptos "/>
                </a:rPr>
                <a:t>GEN AI FEATURES IN </a:t>
              </a:r>
              <a:r>
                <a:rPr lang="en-US" sz="1600" b="1" err="1">
                  <a:latin typeface="Aptos "/>
                </a:rPr>
                <a:t>eMEETING</a:t>
              </a:r>
              <a:r>
                <a:rPr lang="en-US" sz="1600" b="1">
                  <a:latin typeface="Aptos "/>
                </a:rPr>
                <a:t> APPLICATION</a:t>
              </a:r>
              <a:endParaRPr lang="en-IN" sz="1600" b="1">
                <a:latin typeface="Aptos "/>
              </a:endParaRPr>
            </a:p>
          </p:txBody>
        </p:sp>
        <p:sp>
          <p:nvSpPr>
            <p:cNvPr id="53" name="Rectangle 52">
              <a:extLst>
                <a:ext uri="{FF2B5EF4-FFF2-40B4-BE49-F238E27FC236}">
                  <a16:creationId xmlns:a16="http://schemas.microsoft.com/office/drawing/2014/main" id="{23F1972F-EAEC-4330-8EF7-E53D0D55EB64}"/>
                </a:ext>
                <a:ext uri="{C183D7F6-B498-43B3-948B-1728B52AA6E4}">
                  <adec:decorative xmlns:adec="http://schemas.microsoft.com/office/drawing/2017/decorative" val="1"/>
                </a:ext>
              </a:extLst>
            </p:cNvPr>
            <p:cNvSpPr/>
            <p:nvPr/>
          </p:nvSpPr>
          <p:spPr>
            <a:xfrm>
              <a:off x="8736229" y="1142225"/>
              <a:ext cx="2363794" cy="120186"/>
            </a:xfrm>
            <a:prstGeom prst="rect">
              <a:avLst/>
            </a:prstGeom>
            <a:gradFill>
              <a:gsLst>
                <a:gs pos="0">
                  <a:srgbClr val="D23958">
                    <a:lumMod val="60000"/>
                    <a:lumOff val="40000"/>
                  </a:srgbClr>
                </a:gs>
                <a:gs pos="100000">
                  <a:srgbClr val="0479CE">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10" name="TextBox 9">
              <a:extLst>
                <a:ext uri="{FF2B5EF4-FFF2-40B4-BE49-F238E27FC236}">
                  <a16:creationId xmlns:a16="http://schemas.microsoft.com/office/drawing/2014/main" id="{5030FD17-33CA-4149-A3C0-FE32607A9437}"/>
                </a:ext>
              </a:extLst>
            </p:cNvPr>
            <p:cNvSpPr txBox="1"/>
            <p:nvPr/>
          </p:nvSpPr>
          <p:spPr>
            <a:xfrm>
              <a:off x="8736229" y="1395060"/>
              <a:ext cx="3331686" cy="1169551"/>
            </a:xfrm>
            <a:prstGeom prst="rect">
              <a:avLst/>
            </a:prstGeom>
            <a:noFill/>
          </p:spPr>
          <p:txBody>
            <a:bodyPr wrap="square" lIns="91440" tIns="45720" rIns="91440" bIns="45720" rtlCol="0" anchor="t">
              <a:spAutoFit/>
            </a:bodyPr>
            <a:lstStyle/>
            <a:p>
              <a:pPr marL="171450" indent="-171450" algn="l" fontAlgn="base">
                <a:buFont typeface="Wingdings" panose="05000000000000000000" pitchFamily="2" charset="2"/>
                <a:buChar char="§"/>
              </a:pPr>
              <a:r>
                <a:rPr lang="en-US" sz="1400" b="0" i="0">
                  <a:solidFill>
                    <a:srgbClr val="000000"/>
                  </a:solidFill>
                  <a:effectLst/>
                  <a:latin typeface="Aptos"/>
                </a:rPr>
                <a:t>Generation of brief summary of agenda items.</a:t>
              </a:r>
            </a:p>
            <a:p>
              <a:pPr marL="171450" indent="-171450" algn="l" fontAlgn="base">
                <a:buFont typeface="Wingdings" panose="05000000000000000000" pitchFamily="2" charset="2"/>
                <a:buChar char="§"/>
              </a:pPr>
              <a:r>
                <a:rPr lang="en-US" sz="1400" b="0" i="0">
                  <a:solidFill>
                    <a:srgbClr val="000000"/>
                  </a:solidFill>
                  <a:effectLst/>
                  <a:latin typeface="Aptos"/>
                </a:rPr>
                <a:t>Cross referencing based on a keyword and generation of AI powered summary on any specific topic from the uploaded agenda items.</a:t>
              </a:r>
            </a:p>
            <a:p>
              <a:pPr marL="171450" indent="-171450" algn="l" fontAlgn="base">
                <a:buFont typeface="Wingdings" panose="05000000000000000000" pitchFamily="2" charset="2"/>
                <a:buChar char="§"/>
              </a:pPr>
              <a:r>
                <a:rPr lang="en-US" sz="1400" b="0" i="0">
                  <a:solidFill>
                    <a:srgbClr val="000000"/>
                  </a:solidFill>
                  <a:effectLst/>
                  <a:latin typeface="Aptos"/>
                </a:rPr>
                <a:t>AI based search features on the uploaded documents.</a:t>
              </a:r>
            </a:p>
            <a:p>
              <a:pPr fontAlgn="base"/>
              <a:r>
                <a:rPr lang="en-US" sz="1400" b="1"/>
                <a:t> Demand Impact Assessment is in progress</a:t>
              </a:r>
              <a:endParaRPr lang="en-IN" sz="1400" b="1"/>
            </a:p>
          </p:txBody>
        </p:sp>
      </p:grpSp>
    </p:spTree>
    <p:extLst>
      <p:ext uri="{BB962C8B-B14F-4D97-AF65-F5344CB8AC3E}">
        <p14:creationId xmlns:p14="http://schemas.microsoft.com/office/powerpoint/2010/main" val="426594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6E57-E528-7B4E-77FA-0B90A23D6645}"/>
            </a:ext>
          </a:extLst>
        </p:cNvPr>
        <p:cNvGrpSpPr/>
        <p:nvPr/>
      </p:nvGrpSpPr>
      <p:grpSpPr>
        <a:xfrm>
          <a:off x="0" y="0"/>
          <a:ext cx="0" cy="0"/>
          <a:chOff x="0" y="0"/>
          <a:chExt cx="0" cy="0"/>
        </a:xfrm>
      </p:grpSpPr>
      <p:sp>
        <p:nvSpPr>
          <p:cNvPr id="2" name="2. Slide Title">
            <a:extLst>
              <a:ext uri="{FF2B5EF4-FFF2-40B4-BE49-F238E27FC236}">
                <a16:creationId xmlns:a16="http://schemas.microsoft.com/office/drawing/2014/main" id="{70DEBAED-FD38-2E43-66E2-7D7DA4FB8F5E}"/>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Review of ATR:</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FBC9E8A3-17BE-FE7F-BA86-FFD36F0589DD}"/>
              </a:ext>
            </a:extLst>
          </p:cNvPr>
          <p:cNvCxnSpPr>
            <a:cxnSpLocks/>
          </p:cNvCxnSpPr>
          <p:nvPr/>
        </p:nvCxnSpPr>
        <p:spPr>
          <a:xfrm>
            <a:off x="2034540"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C1D473A6-8CF8-09F7-F570-AC157E489BE3}"/>
              </a:ext>
            </a:extLst>
          </p:cNvPr>
          <p:cNvSpPr txBox="1">
            <a:spLocks/>
          </p:cNvSpPr>
          <p:nvPr/>
        </p:nvSpPr>
        <p:spPr>
          <a:xfrm>
            <a:off x="124083" y="3005979"/>
            <a:ext cx="177786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defRPr/>
            </a:pPr>
            <a:r>
              <a:rPr lang="en-US" sz="1200">
                <a:solidFill>
                  <a:srgbClr val="FFFFFF"/>
                </a:solidFill>
                <a:latin typeface="Imprint MT Shadow"/>
              </a:rPr>
              <a:t>IS Audit</a:t>
            </a:r>
            <a:endParaRPr lang="en-US" sz="1200" b="1" i="0" u="none" strike="noStrike" kern="1200" cap="all" spc="500" normalizeH="0" baseline="0" noProof="0">
              <a:ln>
                <a:noFill/>
              </a:ln>
              <a:solidFill>
                <a:srgbClr val="FFFFFF"/>
              </a:solidFill>
              <a:effectLst/>
              <a:uLnTx/>
              <a:uFillTx/>
              <a:latin typeface="Imprint MT Shadow"/>
            </a:endParaRPr>
          </a:p>
        </p:txBody>
      </p:sp>
      <p:sp>
        <p:nvSpPr>
          <p:cNvPr id="36" name="Text Placeholder 11">
            <a:extLst>
              <a:ext uri="{FF2B5EF4-FFF2-40B4-BE49-F238E27FC236}">
                <a16:creationId xmlns:a16="http://schemas.microsoft.com/office/drawing/2014/main" id="{69EA8684-CB7E-E425-5E7F-E636AC9DD9D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21" name="Text Placeholder 11">
            <a:extLst>
              <a:ext uri="{FF2B5EF4-FFF2-40B4-BE49-F238E27FC236}">
                <a16:creationId xmlns:a16="http://schemas.microsoft.com/office/drawing/2014/main" id="{4A42F966-7131-9CB4-16FE-598DB19FA5A5}"/>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9" name="TextBox 18">
            <a:extLst>
              <a:ext uri="{FF2B5EF4-FFF2-40B4-BE49-F238E27FC236}">
                <a16:creationId xmlns:a16="http://schemas.microsoft.com/office/drawing/2014/main" id="{13EEF74E-DD77-2E36-FB93-44761FBF226D}"/>
              </a:ext>
            </a:extLst>
          </p:cNvPr>
          <p:cNvSpPr txBox="1"/>
          <p:nvPr/>
        </p:nvSpPr>
        <p:spPr>
          <a:xfrm>
            <a:off x="2623494" y="528667"/>
            <a:ext cx="7926997" cy="677108"/>
          </a:xfrm>
          <a:prstGeom prst="rect">
            <a:avLst/>
          </a:prstGeom>
          <a:noFill/>
        </p:spPr>
        <p:txBody>
          <a:bodyPr wrap="square" lIns="91440" tIns="45720" rIns="91440" bIns="45720" anchor="t">
            <a:spAutoFit/>
          </a:bodyPr>
          <a:lstStyle/>
          <a:p>
            <a:pPr fontAlgn="base"/>
            <a:r>
              <a:rPr lang="en-US" sz="2000">
                <a:solidFill>
                  <a:srgbClr val="000000"/>
                </a:solidFill>
                <a:latin typeface="Aptos"/>
              </a:rPr>
              <a:t>ACB – Meeting Dated 14.10.2025</a:t>
            </a:r>
            <a:endParaRPr lang="en-US" sz="2000">
              <a:solidFill>
                <a:srgbClr val="000000"/>
              </a:solidFill>
              <a:latin typeface="Aptos" panose="020B0004020202020204" pitchFamily="34" charset="0"/>
            </a:endParaRPr>
          </a:p>
          <a:p>
            <a:pPr algn="l" fontAlgn="base"/>
            <a:endParaRPr lang="en-US" sz="1800" b="0" i="0">
              <a:solidFill>
                <a:srgbClr val="000000"/>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384F1422-2815-8DEE-7714-795CFAF95D17}"/>
              </a:ext>
            </a:extLst>
          </p:cNvPr>
          <p:cNvSpPr>
            <a:spLocks noGrp="1"/>
          </p:cNvSpPr>
          <p:nvPr>
            <p:ph type="sldNum" sz="quarter" idx="4"/>
          </p:nvPr>
        </p:nvSpPr>
        <p:spPr/>
        <p:txBody>
          <a:bodyPr/>
          <a:lstStyle/>
          <a:p>
            <a:fld id="{9482FD28-1F30-446F-8AB5-85931E8E9E28}" type="slidenum">
              <a:rPr lang="en-US" smtClean="0"/>
              <a:pPr/>
              <a:t>20</a:t>
            </a:fld>
            <a:endParaRPr lang="en-US"/>
          </a:p>
        </p:txBody>
      </p:sp>
      <p:graphicFrame>
        <p:nvGraphicFramePr>
          <p:cNvPr id="6" name="Table 5">
            <a:extLst>
              <a:ext uri="{FF2B5EF4-FFF2-40B4-BE49-F238E27FC236}">
                <a16:creationId xmlns:a16="http://schemas.microsoft.com/office/drawing/2014/main" id="{6808D91B-A6FC-25B3-7891-4D7F0F966985}"/>
              </a:ext>
            </a:extLst>
          </p:cNvPr>
          <p:cNvGraphicFramePr>
            <a:graphicFrameLocks noGrp="1"/>
          </p:cNvGraphicFramePr>
          <p:nvPr>
            <p:extLst>
              <p:ext uri="{D42A27DB-BD31-4B8C-83A1-F6EECF244321}">
                <p14:modId xmlns:p14="http://schemas.microsoft.com/office/powerpoint/2010/main" val="365593623"/>
              </p:ext>
            </p:extLst>
          </p:nvPr>
        </p:nvGraphicFramePr>
        <p:xfrm>
          <a:off x="2230915" y="1202675"/>
          <a:ext cx="9787618" cy="4122821"/>
        </p:xfrm>
        <a:graphic>
          <a:graphicData uri="http://schemas.openxmlformats.org/drawingml/2006/table">
            <a:tbl>
              <a:tblPr bandRow="1">
                <a:tableStyleId>{5C22544A-7EE6-4342-B048-85BDC9FD1C3A}</a:tableStyleId>
              </a:tblPr>
              <a:tblGrid>
                <a:gridCol w="438494">
                  <a:extLst>
                    <a:ext uri="{9D8B030D-6E8A-4147-A177-3AD203B41FA5}">
                      <a16:colId xmlns:a16="http://schemas.microsoft.com/office/drawing/2014/main" val="2144890606"/>
                    </a:ext>
                  </a:extLst>
                </a:gridCol>
                <a:gridCol w="4972574">
                  <a:extLst>
                    <a:ext uri="{9D8B030D-6E8A-4147-A177-3AD203B41FA5}">
                      <a16:colId xmlns:a16="http://schemas.microsoft.com/office/drawing/2014/main" val="2150765623"/>
                    </a:ext>
                  </a:extLst>
                </a:gridCol>
                <a:gridCol w="1023949">
                  <a:extLst>
                    <a:ext uri="{9D8B030D-6E8A-4147-A177-3AD203B41FA5}">
                      <a16:colId xmlns:a16="http://schemas.microsoft.com/office/drawing/2014/main" val="3283413874"/>
                    </a:ext>
                  </a:extLst>
                </a:gridCol>
                <a:gridCol w="1143086">
                  <a:extLst>
                    <a:ext uri="{9D8B030D-6E8A-4147-A177-3AD203B41FA5}">
                      <a16:colId xmlns:a16="http://schemas.microsoft.com/office/drawing/2014/main" val="145487870"/>
                    </a:ext>
                  </a:extLst>
                </a:gridCol>
                <a:gridCol w="2209515">
                  <a:extLst>
                    <a:ext uri="{9D8B030D-6E8A-4147-A177-3AD203B41FA5}">
                      <a16:colId xmlns:a16="http://schemas.microsoft.com/office/drawing/2014/main" val="2446532389"/>
                    </a:ext>
                  </a:extLst>
                </a:gridCol>
              </a:tblGrid>
              <a:tr h="922421">
                <a:tc>
                  <a:txBody>
                    <a:bodyPr/>
                    <a:lstStyle/>
                    <a:p>
                      <a:pPr algn="ctr">
                        <a:buNone/>
                      </a:pPr>
                      <a:r>
                        <a:rPr lang="en-US" sz="1600" err="1">
                          <a:effectLst/>
                          <a:latin typeface="Aptos"/>
                        </a:rPr>
                        <a:t>S.No</a:t>
                      </a:r>
                      <a:r>
                        <a:rPr lang="en-US" sz="1600">
                          <a:effectLst/>
                          <a:latin typeface="Aptos"/>
                        </a:rPr>
                        <a: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Observation Brief</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ATR Submission Date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Whether Complied/ In-progress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Current status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extLst>
                  <a:ext uri="{0D108BD9-81ED-4DB2-BD59-A6C34878D82A}">
                    <a16:rowId xmlns:a16="http://schemas.microsoft.com/office/drawing/2014/main" val="309622656"/>
                  </a:ext>
                </a:extLst>
              </a:tr>
              <a:tr h="2295815">
                <a:tc>
                  <a:txBody>
                    <a:bodyPr/>
                    <a:lstStyle/>
                    <a:p>
                      <a:pPr algn="ctr">
                        <a:buNone/>
                      </a:pPr>
                      <a:r>
                        <a:rPr lang="en-US" sz="1400">
                          <a:effectLst/>
                          <a:latin typeface="Aptos"/>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l">
                        <a:buNone/>
                      </a:pPr>
                      <a:r>
                        <a:rPr lang="en-US" sz="1400">
                          <a:solidFill>
                            <a:schemeClr val="tx1"/>
                          </a:solidFill>
                          <a:effectLst/>
                          <a:latin typeface="Aptos" panose="020B0004020202020204"/>
                        </a:rPr>
                        <a:t>During the review of the SCD Scan report for the Month of March 25 it is observed that SCD Compliance Scan Failed for the following 9 servers:-  IP Address          Type              Applications      Device Criticality      Environment Zone 10.176.47.196     Database            SBICOIN             Medium              DR    MZ 10.189.197.8      Database            ITFO Website              Consolidation              Medium                           PR    MZ 10.189.39.253     </a:t>
                      </a:r>
                      <a:r>
                        <a:rPr lang="en-US" sz="1400" err="1">
                          <a:solidFill>
                            <a:schemeClr val="tx1"/>
                          </a:solidFill>
                          <a:effectLst/>
                          <a:latin typeface="Aptos" panose="020B0004020202020204"/>
                        </a:rPr>
                        <a:t>Application_Server</a:t>
                      </a:r>
                      <a:r>
                        <a:rPr lang="en-US" sz="1400">
                          <a:solidFill>
                            <a:schemeClr val="tx1"/>
                          </a:solidFill>
                          <a:effectLst/>
                          <a:latin typeface="Aptos" panose="020B0004020202020204"/>
                        </a:rPr>
                        <a:t>      OARPS Medium                          DR    MZ 10.189.34.68      </a:t>
                      </a:r>
                      <a:r>
                        <a:rPr lang="en-US" sz="1400" err="1">
                          <a:solidFill>
                            <a:schemeClr val="tx1"/>
                          </a:solidFill>
                          <a:effectLst/>
                          <a:latin typeface="Aptos" panose="020B0004020202020204"/>
                        </a:rPr>
                        <a:t>Application_Server</a:t>
                      </a:r>
                      <a:r>
                        <a:rPr lang="en-US" sz="1400">
                          <a:solidFill>
                            <a:schemeClr val="tx1"/>
                          </a:solidFill>
                          <a:effectLst/>
                          <a:latin typeface="Aptos" panose="020B0004020202020204"/>
                        </a:rPr>
                        <a:t>      SBICOIN             High                 PR    MZ 10.189.34.69      </a:t>
                      </a:r>
                      <a:r>
                        <a:rPr lang="en-US" sz="1400" err="1">
                          <a:solidFill>
                            <a:schemeClr val="tx1"/>
                          </a:solidFill>
                          <a:effectLst/>
                          <a:latin typeface="Aptos" panose="020B0004020202020204"/>
                        </a:rPr>
                        <a:t>Application_Server</a:t>
                      </a:r>
                      <a:r>
                        <a:rPr lang="en-US" sz="1400">
                          <a:solidFill>
                            <a:schemeClr val="tx1"/>
                          </a:solidFill>
                          <a:effectLst/>
                          <a:latin typeface="Aptos" panose="020B0004020202020204"/>
                        </a:rPr>
                        <a:t>      SBICOIN             High                                       PR    MZ 10.189.34.70      </a:t>
                      </a:r>
                      <a:r>
                        <a:rPr lang="en-US" sz="1400" err="1">
                          <a:solidFill>
                            <a:schemeClr val="tx1"/>
                          </a:solidFill>
                          <a:effectLst/>
                          <a:latin typeface="Aptos" panose="020B0004020202020204"/>
                        </a:rPr>
                        <a:t>Application_Server</a:t>
                      </a:r>
                      <a:r>
                        <a:rPr lang="en-US" sz="1400">
                          <a:solidFill>
                            <a:schemeClr val="tx1"/>
                          </a:solidFill>
                          <a:effectLst/>
                          <a:latin typeface="Aptos" panose="020B0004020202020204"/>
                        </a:rPr>
                        <a:t>      SBICOIN             High                                       PR    MZ 10.176.18.186     </a:t>
                      </a:r>
                      <a:r>
                        <a:rPr lang="en-US" sz="1400" err="1">
                          <a:solidFill>
                            <a:schemeClr val="tx1"/>
                          </a:solidFill>
                          <a:effectLst/>
                          <a:latin typeface="Aptos" panose="020B0004020202020204"/>
                        </a:rPr>
                        <a:t>Web_Server</a:t>
                      </a:r>
                      <a:r>
                        <a:rPr lang="en-US" sz="1400">
                          <a:solidFill>
                            <a:schemeClr val="tx1"/>
                          </a:solidFill>
                          <a:effectLst/>
                          <a:latin typeface="Aptos" panose="020B0004020202020204"/>
                        </a:rPr>
                        <a:t>         AMLOCK TM           Medium                                   DR    MZ 10.189.46.143     Web_</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effectLst/>
                          <a:latin typeface="Aptos"/>
                        </a:rPr>
                        <a:t>ATR submitted on 15.12.2025</a:t>
                      </a:r>
                      <a:endParaRPr lang="en-US"/>
                    </a:p>
                    <a:p>
                      <a:pPr lvl="0" algn="ctr">
                        <a:buNone/>
                      </a:pPr>
                      <a:endParaRPr lang="en-US" sz="14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effectLst/>
                          <a:latin typeface="Aptos"/>
                        </a:rPr>
                        <a:t>Complied</a:t>
                      </a:r>
                      <a:endParaRPr lang="en-US"/>
                    </a:p>
                    <a:p>
                      <a:pPr lvl="0" algn="ctr">
                        <a:buNone/>
                      </a:pPr>
                      <a:endParaRPr lang="en-US" sz="14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r>
                        <a:rPr lang="en-US" sz="1400" kern="1200">
                          <a:solidFill>
                            <a:schemeClr val="tx1"/>
                          </a:solidFill>
                          <a:effectLst/>
                          <a:latin typeface="Aptos" panose="020B0004020202020204"/>
                          <a:ea typeface="+mn-ea"/>
                          <a:cs typeface="+mn-cs"/>
                        </a:rPr>
                        <a:t>S</a:t>
                      </a:r>
                      <a:r>
                        <a:rPr lang="en-US" sz="1400" b="0" i="0" u="none" strike="noStrike" kern="1200" noProof="0">
                          <a:solidFill>
                            <a:srgbClr val="000000"/>
                          </a:solidFill>
                          <a:effectLst/>
                          <a:latin typeface="Aptos"/>
                        </a:rPr>
                        <a:t>ince Complied</a:t>
                      </a:r>
                      <a:endParaRPr lang="en-IN" sz="1400" kern="1200">
                        <a:solidFill>
                          <a:schemeClr val="tx1"/>
                        </a:solidFill>
                        <a:effectLst/>
                        <a:latin typeface="Aptos" panose="020B0004020202020204"/>
                        <a:ea typeface="+mn-ea"/>
                        <a:cs typeface="+mn-cs"/>
                      </a:endParaRPr>
                    </a:p>
                    <a:p>
                      <a:pPr lvl="0" algn="ctr">
                        <a:buNone/>
                      </a:pPr>
                      <a:endParaRPr lang="en-US" sz="1400" kern="1200">
                        <a:solidFill>
                          <a:schemeClr val="tx1"/>
                        </a:solidFill>
                        <a:effectLst/>
                        <a:latin typeface="Aptos" panose="020B0004020202020204"/>
                        <a:ea typeface="+mn-ea"/>
                        <a:cs typeface="+mn-c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2808206463"/>
                  </a:ext>
                </a:extLst>
              </a:tr>
            </a:tbl>
          </a:graphicData>
        </a:graphic>
      </p:graphicFrame>
    </p:spTree>
    <p:extLst>
      <p:ext uri="{BB962C8B-B14F-4D97-AF65-F5344CB8AC3E}">
        <p14:creationId xmlns:p14="http://schemas.microsoft.com/office/powerpoint/2010/main" val="276427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86E57-E528-7B4E-77FA-0B90A23D6645}"/>
            </a:ext>
          </a:extLst>
        </p:cNvPr>
        <p:cNvGrpSpPr/>
        <p:nvPr/>
      </p:nvGrpSpPr>
      <p:grpSpPr>
        <a:xfrm>
          <a:off x="0" y="0"/>
          <a:ext cx="0" cy="0"/>
          <a:chOff x="0" y="0"/>
          <a:chExt cx="0" cy="0"/>
        </a:xfrm>
      </p:grpSpPr>
      <p:sp>
        <p:nvSpPr>
          <p:cNvPr id="2" name="2. Slide Title">
            <a:extLst>
              <a:ext uri="{FF2B5EF4-FFF2-40B4-BE49-F238E27FC236}">
                <a16:creationId xmlns:a16="http://schemas.microsoft.com/office/drawing/2014/main" id="{70DEBAED-FD38-2E43-66E2-7D7DA4FB8F5E}"/>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Review of ATR:</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FBC9E8A3-17BE-FE7F-BA86-FFD36F0589DD}"/>
              </a:ext>
            </a:extLst>
          </p:cNvPr>
          <p:cNvCxnSpPr>
            <a:cxnSpLocks/>
          </p:cNvCxnSpPr>
          <p:nvPr/>
        </p:nvCxnSpPr>
        <p:spPr>
          <a:xfrm>
            <a:off x="2034540"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20" name="Text Placeholder 3">
            <a:extLst>
              <a:ext uri="{FF2B5EF4-FFF2-40B4-BE49-F238E27FC236}">
                <a16:creationId xmlns:a16="http://schemas.microsoft.com/office/drawing/2014/main" id="{C1D473A6-8CF8-09F7-F570-AC157E489BE3}"/>
              </a:ext>
            </a:extLst>
          </p:cNvPr>
          <p:cNvSpPr txBox="1">
            <a:spLocks/>
          </p:cNvSpPr>
          <p:nvPr/>
        </p:nvSpPr>
        <p:spPr>
          <a:xfrm>
            <a:off x="124083" y="3005979"/>
            <a:ext cx="177786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defRPr/>
            </a:pPr>
            <a:r>
              <a:rPr lang="en-US" sz="1200">
                <a:solidFill>
                  <a:srgbClr val="FFFFFF"/>
                </a:solidFill>
                <a:latin typeface="Imprint MT Shadow"/>
              </a:rPr>
              <a:t>IS Audit</a:t>
            </a:r>
            <a:endParaRPr lang="en-US" sz="1200" b="1" i="0" u="none" strike="noStrike" kern="1200" cap="all" spc="500" normalizeH="0" baseline="0" noProof="0">
              <a:ln>
                <a:noFill/>
              </a:ln>
              <a:solidFill>
                <a:srgbClr val="FFFFFF"/>
              </a:solidFill>
              <a:effectLst/>
              <a:uLnTx/>
              <a:uFillTx/>
              <a:latin typeface="Imprint MT Shadow"/>
            </a:endParaRPr>
          </a:p>
        </p:txBody>
      </p:sp>
      <p:sp>
        <p:nvSpPr>
          <p:cNvPr id="36" name="Text Placeholder 11">
            <a:extLst>
              <a:ext uri="{FF2B5EF4-FFF2-40B4-BE49-F238E27FC236}">
                <a16:creationId xmlns:a16="http://schemas.microsoft.com/office/drawing/2014/main" id="{69EA8684-CB7E-E425-5E7F-E636AC9DD9D6}"/>
              </a:ext>
            </a:extLst>
          </p:cNvPr>
          <p:cNvSpPr txBox="1">
            <a:spLocks/>
          </p:cNvSpPr>
          <p:nvPr/>
        </p:nvSpPr>
        <p:spPr>
          <a:xfrm>
            <a:off x="5053214" y="482876"/>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sp>
        <p:nvSpPr>
          <p:cNvPr id="21" name="Text Placeholder 11">
            <a:extLst>
              <a:ext uri="{FF2B5EF4-FFF2-40B4-BE49-F238E27FC236}">
                <a16:creationId xmlns:a16="http://schemas.microsoft.com/office/drawing/2014/main" id="{4A42F966-7131-9CB4-16FE-598DB19FA5A5}"/>
              </a:ext>
            </a:extLst>
          </p:cNvPr>
          <p:cNvSpPr txBox="1">
            <a:spLocks/>
          </p:cNvSpPr>
          <p:nvPr/>
        </p:nvSpPr>
        <p:spPr>
          <a:xfrm>
            <a:off x="3604445" y="1692298"/>
            <a:ext cx="1996440" cy="61648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9" name="TextBox 18">
            <a:extLst>
              <a:ext uri="{FF2B5EF4-FFF2-40B4-BE49-F238E27FC236}">
                <a16:creationId xmlns:a16="http://schemas.microsoft.com/office/drawing/2014/main" id="{13EEF74E-DD77-2E36-FB93-44761FBF226D}"/>
              </a:ext>
            </a:extLst>
          </p:cNvPr>
          <p:cNvSpPr txBox="1"/>
          <p:nvPr/>
        </p:nvSpPr>
        <p:spPr>
          <a:xfrm>
            <a:off x="2623494" y="528667"/>
            <a:ext cx="7926997" cy="677108"/>
          </a:xfrm>
          <a:prstGeom prst="rect">
            <a:avLst/>
          </a:prstGeom>
          <a:noFill/>
        </p:spPr>
        <p:txBody>
          <a:bodyPr wrap="square" lIns="91440" tIns="45720" rIns="91440" bIns="45720" anchor="t">
            <a:spAutoFit/>
          </a:bodyPr>
          <a:lstStyle/>
          <a:p>
            <a:pPr fontAlgn="base"/>
            <a:r>
              <a:rPr lang="en-US" sz="2000">
                <a:solidFill>
                  <a:srgbClr val="000000"/>
                </a:solidFill>
                <a:latin typeface="Aptos"/>
              </a:rPr>
              <a:t>ACB – Meeting Dated 14.10.2025</a:t>
            </a:r>
            <a:endParaRPr lang="en-US" sz="2000">
              <a:solidFill>
                <a:srgbClr val="000000"/>
              </a:solidFill>
              <a:latin typeface="Aptos" panose="020B0004020202020204" pitchFamily="34" charset="0"/>
            </a:endParaRPr>
          </a:p>
          <a:p>
            <a:pPr algn="l" fontAlgn="base"/>
            <a:endParaRPr lang="en-US" sz="1800" b="0" i="0">
              <a:solidFill>
                <a:srgbClr val="000000"/>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384F1422-2815-8DEE-7714-795CFAF95D17}"/>
              </a:ext>
            </a:extLst>
          </p:cNvPr>
          <p:cNvSpPr>
            <a:spLocks noGrp="1"/>
          </p:cNvSpPr>
          <p:nvPr>
            <p:ph type="sldNum" sz="quarter" idx="4"/>
          </p:nvPr>
        </p:nvSpPr>
        <p:spPr/>
        <p:txBody>
          <a:bodyPr/>
          <a:lstStyle/>
          <a:p>
            <a:fld id="{9482FD28-1F30-446F-8AB5-85931E8E9E28}" type="slidenum">
              <a:rPr lang="en-US" smtClean="0"/>
              <a:pPr/>
              <a:t>21</a:t>
            </a:fld>
            <a:endParaRPr lang="en-US"/>
          </a:p>
        </p:txBody>
      </p:sp>
      <p:graphicFrame>
        <p:nvGraphicFramePr>
          <p:cNvPr id="6" name="Table 5">
            <a:extLst>
              <a:ext uri="{FF2B5EF4-FFF2-40B4-BE49-F238E27FC236}">
                <a16:creationId xmlns:a16="http://schemas.microsoft.com/office/drawing/2014/main" id="{6808D91B-A6FC-25B3-7891-4D7F0F966985}"/>
              </a:ext>
            </a:extLst>
          </p:cNvPr>
          <p:cNvGraphicFramePr>
            <a:graphicFrameLocks noGrp="1"/>
          </p:cNvGraphicFramePr>
          <p:nvPr>
            <p:extLst>
              <p:ext uri="{D42A27DB-BD31-4B8C-83A1-F6EECF244321}">
                <p14:modId xmlns:p14="http://schemas.microsoft.com/office/powerpoint/2010/main" val="53580472"/>
              </p:ext>
            </p:extLst>
          </p:nvPr>
        </p:nvGraphicFramePr>
        <p:xfrm>
          <a:off x="2280299" y="1027696"/>
          <a:ext cx="9787618" cy="4549541"/>
        </p:xfrm>
        <a:graphic>
          <a:graphicData uri="http://schemas.openxmlformats.org/drawingml/2006/table">
            <a:tbl>
              <a:tblPr bandRow="1">
                <a:tableStyleId>{5C22544A-7EE6-4342-B048-85BDC9FD1C3A}</a:tableStyleId>
              </a:tblPr>
              <a:tblGrid>
                <a:gridCol w="503049">
                  <a:extLst>
                    <a:ext uri="{9D8B030D-6E8A-4147-A177-3AD203B41FA5}">
                      <a16:colId xmlns:a16="http://schemas.microsoft.com/office/drawing/2014/main" val="2144890606"/>
                    </a:ext>
                  </a:extLst>
                </a:gridCol>
                <a:gridCol w="4908019">
                  <a:extLst>
                    <a:ext uri="{9D8B030D-6E8A-4147-A177-3AD203B41FA5}">
                      <a16:colId xmlns:a16="http://schemas.microsoft.com/office/drawing/2014/main" val="2150765623"/>
                    </a:ext>
                  </a:extLst>
                </a:gridCol>
                <a:gridCol w="1023949">
                  <a:extLst>
                    <a:ext uri="{9D8B030D-6E8A-4147-A177-3AD203B41FA5}">
                      <a16:colId xmlns:a16="http://schemas.microsoft.com/office/drawing/2014/main" val="3283413874"/>
                    </a:ext>
                  </a:extLst>
                </a:gridCol>
                <a:gridCol w="995304">
                  <a:extLst>
                    <a:ext uri="{9D8B030D-6E8A-4147-A177-3AD203B41FA5}">
                      <a16:colId xmlns:a16="http://schemas.microsoft.com/office/drawing/2014/main" val="145487870"/>
                    </a:ext>
                  </a:extLst>
                </a:gridCol>
                <a:gridCol w="2357297">
                  <a:extLst>
                    <a:ext uri="{9D8B030D-6E8A-4147-A177-3AD203B41FA5}">
                      <a16:colId xmlns:a16="http://schemas.microsoft.com/office/drawing/2014/main" val="2446532389"/>
                    </a:ext>
                  </a:extLst>
                </a:gridCol>
              </a:tblGrid>
              <a:tr h="922421">
                <a:tc>
                  <a:txBody>
                    <a:bodyPr/>
                    <a:lstStyle/>
                    <a:p>
                      <a:pPr algn="ctr">
                        <a:buNone/>
                      </a:pPr>
                      <a:r>
                        <a:rPr lang="en-US" sz="1600" err="1">
                          <a:effectLst/>
                          <a:latin typeface="Aptos"/>
                        </a:rPr>
                        <a:t>S.No</a:t>
                      </a:r>
                      <a:r>
                        <a:rPr lang="en-US" sz="1600">
                          <a:effectLst/>
                          <a:latin typeface="Aptos"/>
                        </a:rPr>
                        <a:t>.</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Observation Brief</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ATR Submission Date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Whether Complied/ In-progress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tc>
                  <a:txBody>
                    <a:bodyPr/>
                    <a:lstStyle/>
                    <a:p>
                      <a:pPr algn="ctr">
                        <a:buNone/>
                      </a:pPr>
                      <a:r>
                        <a:rPr lang="en-US" sz="1600">
                          <a:effectLst/>
                          <a:latin typeface="Aptos"/>
                        </a:rPr>
                        <a:t>Current status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5">
                        <a:lumMod val="75000"/>
                      </a:schemeClr>
                    </a:solidFill>
                  </a:tcPr>
                </a:tc>
                <a:extLst>
                  <a:ext uri="{0D108BD9-81ED-4DB2-BD59-A6C34878D82A}">
                    <a16:rowId xmlns:a16="http://schemas.microsoft.com/office/drawing/2014/main" val="309622656"/>
                  </a:ext>
                </a:extLst>
              </a:tr>
              <a:tr h="568783">
                <a:tc>
                  <a:txBody>
                    <a:bodyPr/>
                    <a:lstStyle/>
                    <a:p>
                      <a:pPr algn="ctr">
                        <a:buNone/>
                      </a:pPr>
                      <a:r>
                        <a:rPr lang="en-US" sz="1400">
                          <a:effectLst/>
                          <a:latin typeface="Aptos"/>
                        </a:rPr>
                        <a:t>2</a:t>
                      </a:r>
                    </a:p>
                  </a:txBody>
                  <a:tcPr marL="0" marR="0" marT="0" marB="0"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Public </a:t>
                      </a:r>
                      <a:r>
                        <a:rPr lang="en-US" sz="1400" err="1">
                          <a:solidFill>
                            <a:schemeClr val="tx1"/>
                          </a:solidFill>
                          <a:effectLst/>
                          <a:latin typeface="Aptos"/>
                        </a:rPr>
                        <a:t>WiFi</a:t>
                      </a:r>
                      <a:r>
                        <a:rPr lang="en-US" sz="1400">
                          <a:solidFill>
                            <a:schemeClr val="tx1"/>
                          </a:solidFill>
                          <a:effectLst/>
                          <a:latin typeface="Aptos"/>
                        </a:rPr>
                        <a:t> detection mechanism is not implemented in the application. There is no warning notification issued informing users of potential dangers of connecting to public </a:t>
                      </a:r>
                      <a:r>
                        <a:rPr lang="en-US" sz="1400" err="1">
                          <a:solidFill>
                            <a:schemeClr val="tx1"/>
                          </a:solidFill>
                          <a:effectLst/>
                          <a:latin typeface="Aptos"/>
                        </a:rPr>
                        <a:t>WiFi</a:t>
                      </a:r>
                      <a:r>
                        <a:rPr lang="en-US" sz="1400">
                          <a:solidFill>
                            <a:schemeClr val="tx1"/>
                          </a:solidFill>
                          <a:effectLst/>
                          <a:latin typeface="Aptos"/>
                        </a:rPr>
                        <a:t> by sharing their personal credentials like phone number.</a:t>
                      </a:r>
                    </a:p>
                    <a:p>
                      <a:pPr algn="ctr">
                        <a:buNone/>
                      </a:pPr>
                      <a:endParaRPr lang="en-US" sz="1400">
                        <a:solidFill>
                          <a:schemeClr val="tx1"/>
                        </a:solidFill>
                        <a:effectLst/>
                        <a:latin typeface="Apto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lvl="0" algn="ctr">
                        <a:lnSpc>
                          <a:spcPct val="100000"/>
                        </a:lnSpc>
                        <a:spcBef>
                          <a:spcPts val="0"/>
                        </a:spcBef>
                        <a:spcAft>
                          <a:spcPts val="0"/>
                        </a:spcAft>
                        <a:buNone/>
                      </a:pPr>
                      <a:r>
                        <a:rPr lang="en-US" sz="1400" b="0" i="0" u="none" strike="noStrike" noProof="0">
                          <a:solidFill>
                            <a:srgbClr val="000000"/>
                          </a:solidFill>
                          <a:effectLst/>
                          <a:latin typeface="Aptos"/>
                        </a:rPr>
                        <a:t>ATR submitted on 15.12.2025</a:t>
                      </a:r>
                      <a:endParaRPr lang="en-US"/>
                    </a:p>
                    <a:p>
                      <a:pPr lvl="0" algn="ctr">
                        <a:buNone/>
                      </a:pPr>
                      <a:endParaRPr lang="en-US" sz="1400">
                        <a:solidFill>
                          <a:schemeClr val="tx1"/>
                        </a:solidFill>
                        <a:effectLst/>
                        <a:latin typeface="Apto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Complied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Since Complied</a:t>
                      </a:r>
                    </a:p>
                  </a:txBody>
                  <a:tcPr marL="0" marR="0" marT="0" marB="0"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accent1">
                        <a:lumMod val="20000"/>
                        <a:lumOff val="80000"/>
                      </a:schemeClr>
                    </a:solidFill>
                  </a:tcPr>
                </a:tc>
                <a:extLst>
                  <a:ext uri="{0D108BD9-81ED-4DB2-BD59-A6C34878D82A}">
                    <a16:rowId xmlns:a16="http://schemas.microsoft.com/office/drawing/2014/main" val="2773673452"/>
                  </a:ext>
                </a:extLst>
              </a:tr>
              <a:tr h="568783">
                <a:tc>
                  <a:txBody>
                    <a:bodyPr/>
                    <a:lstStyle/>
                    <a:p>
                      <a:pPr algn="ctr">
                        <a:buNone/>
                      </a:pPr>
                      <a:r>
                        <a:rPr lang="en-US" sz="1400">
                          <a:effectLst/>
                          <a:latin typeface="Aptos"/>
                        </a:rPr>
                        <a:t>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Tunneling is not implemented in </a:t>
                      </a:r>
                      <a:r>
                        <a:rPr lang="en-US" sz="1400" err="1">
                          <a:solidFill>
                            <a:schemeClr val="tx1"/>
                          </a:solidFill>
                          <a:effectLst/>
                          <a:latin typeface="Aptos"/>
                        </a:rPr>
                        <a:t>eMeeting</a:t>
                      </a:r>
                      <a:r>
                        <a:rPr lang="en-US" sz="1400">
                          <a:solidFill>
                            <a:schemeClr val="tx1"/>
                          </a:solidFill>
                          <a:effectLst/>
                          <a:latin typeface="Aptos"/>
                        </a:rPr>
                        <a:t> in violation of IS Policy v10 Section 18.3.1. Once downloaded through </a:t>
                      </a:r>
                      <a:r>
                        <a:rPr lang="en-US" sz="1400" err="1">
                          <a:solidFill>
                            <a:schemeClr val="tx1"/>
                          </a:solidFill>
                          <a:effectLst/>
                          <a:latin typeface="Aptos"/>
                        </a:rPr>
                        <a:t>Intunes</a:t>
                      </a:r>
                      <a:r>
                        <a:rPr lang="en-US" sz="1400">
                          <a:solidFill>
                            <a:schemeClr val="tx1"/>
                          </a:solidFill>
                          <a:effectLst/>
                          <a:latin typeface="Aptos"/>
                        </a:rPr>
                        <a:t>, the application communicates with its servers directly through internet and not via Intune tunnel.</a:t>
                      </a:r>
                    </a:p>
                    <a:p>
                      <a:pPr algn="ctr">
                        <a:buNone/>
                      </a:pPr>
                      <a:endParaRPr lang="en-US" sz="14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buNone/>
                      </a:pPr>
                      <a:endParaRPr lang="en-US" sz="14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In progress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r>
                        <a:rPr lang="en-US" sz="1400" kern="1200">
                          <a:solidFill>
                            <a:schemeClr val="dk1"/>
                          </a:solidFill>
                          <a:effectLst/>
                          <a:latin typeface="Aptos                                "/>
                          <a:ea typeface="+mn-ea"/>
                          <a:cs typeface="+mn-cs"/>
                        </a:rPr>
                        <a:t>Permanent approval for continuation of application without tunnelling is being put up to competent authority for closure of observation.</a:t>
                      </a:r>
                    </a:p>
                    <a:p>
                      <a:pPr algn="ctr"/>
                      <a:r>
                        <a:rPr lang="en-US" sz="1400" b="1" kern="1200">
                          <a:solidFill>
                            <a:schemeClr val="dk1"/>
                          </a:solidFill>
                          <a:effectLst/>
                          <a:latin typeface="Aptos" panose="020B0004020202020204"/>
                          <a:ea typeface="+mn-ea"/>
                          <a:cs typeface="+mn-cs"/>
                        </a:rPr>
                        <a:t>Timeline: 31.01.2026</a:t>
                      </a:r>
                      <a:endParaRPr lang="en-IN" sz="1400" kern="1200">
                        <a:solidFill>
                          <a:schemeClr val="dk1"/>
                        </a:solidFill>
                        <a:effectLst/>
                        <a:latin typeface="Aptos" panose="020B0004020202020204"/>
                        <a:ea typeface="+mn-ea"/>
                        <a:cs typeface="+mn-c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70467272"/>
                  </a:ext>
                </a:extLst>
              </a:tr>
              <a:tr h="568783">
                <a:tc>
                  <a:txBody>
                    <a:bodyPr/>
                    <a:lstStyle/>
                    <a:p>
                      <a:pPr algn="ctr">
                        <a:buNone/>
                      </a:pPr>
                      <a:r>
                        <a:rPr lang="en-US" sz="1400">
                          <a:effectLst/>
                          <a:latin typeface="Aptos"/>
                        </a:rPr>
                        <a:t>4</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Tunneling is not implemented in </a:t>
                      </a:r>
                      <a:r>
                        <a:rPr lang="en-US" sz="1400" err="1">
                          <a:solidFill>
                            <a:schemeClr val="tx1"/>
                          </a:solidFill>
                          <a:effectLst/>
                          <a:latin typeface="Aptos"/>
                        </a:rPr>
                        <a:t>iMeeting</a:t>
                      </a:r>
                      <a:r>
                        <a:rPr lang="en-US" sz="1400">
                          <a:solidFill>
                            <a:schemeClr val="tx1"/>
                          </a:solidFill>
                          <a:effectLst/>
                          <a:latin typeface="Aptos"/>
                        </a:rPr>
                        <a:t> in violation of IS Policy v10 Section 18.3.1. Once downloaded through </a:t>
                      </a:r>
                      <a:r>
                        <a:rPr lang="en-US" sz="1400" err="1">
                          <a:solidFill>
                            <a:schemeClr val="tx1"/>
                          </a:solidFill>
                          <a:effectLst/>
                          <a:latin typeface="Aptos"/>
                        </a:rPr>
                        <a:t>Intunes</a:t>
                      </a:r>
                      <a:r>
                        <a:rPr lang="en-US" sz="1400">
                          <a:solidFill>
                            <a:schemeClr val="tx1"/>
                          </a:solidFill>
                          <a:effectLst/>
                          <a:latin typeface="Aptos"/>
                        </a:rPr>
                        <a:t>, the application communicates with its servers directly through internet and not via Intune tunnel.</a:t>
                      </a:r>
                    </a:p>
                    <a:p>
                      <a:pPr algn="ctr">
                        <a:buNone/>
                      </a:pPr>
                      <a:endParaRPr lang="en-US" sz="14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buNone/>
                      </a:pPr>
                      <a:endParaRPr lang="en-US" sz="1400">
                        <a:solidFill>
                          <a:schemeClr val="tx1"/>
                        </a:solidFill>
                        <a:effectLst/>
                        <a:latin typeface="Apto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algn="ctr">
                        <a:buNone/>
                      </a:pPr>
                      <a:r>
                        <a:rPr lang="en-US" sz="1400">
                          <a:solidFill>
                            <a:schemeClr val="tx1"/>
                          </a:solidFill>
                          <a:effectLst/>
                          <a:latin typeface="Aptos"/>
                        </a:rPr>
                        <a:t>In progress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effectLst/>
                          <a:latin typeface="Aptos"/>
                        </a:rPr>
                        <a:t> </a:t>
                      </a:r>
                      <a:r>
                        <a:rPr lang="en-US" sz="1400" kern="1200">
                          <a:solidFill>
                            <a:schemeClr val="dk1"/>
                          </a:solidFill>
                          <a:effectLst/>
                          <a:latin typeface="Aptos" panose="020B0004020202020204"/>
                          <a:ea typeface="+mn-ea"/>
                          <a:cs typeface="+mn-cs"/>
                        </a:rPr>
                        <a:t>Permanent approval for continuation of application without tunnelling is being put up to competent authority for closure of observation.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effectLst/>
                          <a:latin typeface="Aptos" panose="020B0004020202020204"/>
                          <a:ea typeface="+mn-ea"/>
                          <a:cs typeface="+mn-cs"/>
                        </a:rPr>
                        <a:t>Timeline: 31.01.2026</a:t>
                      </a:r>
                      <a:endParaRPr lang="en-IN" sz="1400" kern="1200">
                        <a:solidFill>
                          <a:schemeClr val="dk1"/>
                        </a:solidFill>
                        <a:effectLst/>
                        <a:latin typeface="Aptos" panose="020B0004020202020204"/>
                        <a:ea typeface="+mn-ea"/>
                        <a:cs typeface="+mn-cs"/>
                      </a:endParaRP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solidFill>
                      <a:schemeClr val="accent1">
                        <a:lumMod val="20000"/>
                        <a:lumOff val="80000"/>
                      </a:schemeClr>
                    </a:solidFill>
                  </a:tcPr>
                </a:tc>
                <a:extLst>
                  <a:ext uri="{0D108BD9-81ED-4DB2-BD59-A6C34878D82A}">
                    <a16:rowId xmlns:a16="http://schemas.microsoft.com/office/drawing/2014/main" val="922335816"/>
                  </a:ext>
                </a:extLst>
              </a:tr>
            </a:tbl>
          </a:graphicData>
        </a:graphic>
      </p:graphicFrame>
    </p:spTree>
    <p:extLst>
      <p:ext uri="{BB962C8B-B14F-4D97-AF65-F5344CB8AC3E}">
        <p14:creationId xmlns:p14="http://schemas.microsoft.com/office/powerpoint/2010/main" val="203875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lide Title">
            <a:extLst>
              <a:ext uri="{FF2B5EF4-FFF2-40B4-BE49-F238E27FC236}">
                <a16:creationId xmlns:a16="http://schemas.microsoft.com/office/drawing/2014/main" id="{D6F8BEDD-BE5C-495E-9208-F8847044F297}"/>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Aptos     "/>
                <a:ea typeface="Tahoma"/>
                <a:cs typeface="Arial"/>
              </a:rPr>
              <a:t>Major Projects:</a:t>
            </a:r>
            <a:endParaRPr kumimoji="0" lang="en-US" sz="2800" b="0" i="0" u="none" strike="noStrike" kern="1200" cap="none" spc="0" normalizeH="0" baseline="0" noProof="0">
              <a:ln>
                <a:noFill/>
              </a:ln>
              <a:solidFill>
                <a:prstClr val="white"/>
              </a:solidFill>
              <a:effectLst/>
              <a:uLnTx/>
              <a:uFillTx/>
              <a:latin typeface="Aptos     "/>
              <a:ea typeface="Tahoma" panose="020B0604030504040204" pitchFamily="34" charset="0"/>
              <a:cs typeface="Arial"/>
            </a:endParaRPr>
          </a:p>
        </p:txBody>
      </p:sp>
      <p:cxnSp>
        <p:nvCxnSpPr>
          <p:cNvPr id="3" name="Straight Connector 2">
            <a:extLst>
              <a:ext uri="{FF2B5EF4-FFF2-40B4-BE49-F238E27FC236}">
                <a16:creationId xmlns:a16="http://schemas.microsoft.com/office/drawing/2014/main" id="{5F513EE0-0BE0-43BD-9D05-02D7F61E9956}"/>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Straight Connector 3">
            <a:extLst>
              <a:ext uri="{FF2B5EF4-FFF2-40B4-BE49-F238E27FC236}">
                <a16:creationId xmlns:a16="http://schemas.microsoft.com/office/drawing/2014/main" id="{65E9B3BE-EEF0-46D9-B640-736437641DBD}"/>
              </a:ext>
            </a:extLst>
          </p:cNvPr>
          <p:cNvCxnSpPr>
            <a:cxnSpLocks/>
          </p:cNvCxnSpPr>
          <p:nvPr/>
        </p:nvCxnSpPr>
        <p:spPr>
          <a:xfrm>
            <a:off x="2388683" y="2992533"/>
            <a:ext cx="9603904" cy="0"/>
          </a:xfrm>
          <a:prstGeom prst="line">
            <a:avLst/>
          </a:prstGeom>
          <a:ln>
            <a:prstDash val="dashDot"/>
          </a:ln>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9D897529-2C31-426F-8DC4-8DF76A662387}"/>
              </a:ext>
            </a:extLst>
          </p:cNvPr>
          <p:cNvGrpSpPr/>
          <p:nvPr/>
        </p:nvGrpSpPr>
        <p:grpSpPr>
          <a:xfrm>
            <a:off x="7549166" y="3509544"/>
            <a:ext cx="2437436" cy="2688295"/>
            <a:chOff x="2462332" y="3501279"/>
            <a:chExt cx="2437436" cy="2688295"/>
          </a:xfrm>
        </p:grpSpPr>
        <p:sp>
          <p:nvSpPr>
            <p:cNvPr id="5" name="Text Placeholder 11">
              <a:extLst>
                <a:ext uri="{FF2B5EF4-FFF2-40B4-BE49-F238E27FC236}">
                  <a16:creationId xmlns:a16="http://schemas.microsoft.com/office/drawing/2014/main" id="{9BDFBE49-2239-46E2-BB0C-F1BF42742BC9}"/>
                </a:ext>
              </a:extLst>
            </p:cNvPr>
            <p:cNvSpPr txBox="1">
              <a:spLocks/>
            </p:cNvSpPr>
            <p:nvPr/>
          </p:nvSpPr>
          <p:spPr>
            <a:xfrm>
              <a:off x="2462332" y="3501279"/>
              <a:ext cx="2183044" cy="2688295"/>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7" name="Text Placeholder 11">
              <a:extLst>
                <a:ext uri="{FF2B5EF4-FFF2-40B4-BE49-F238E27FC236}">
                  <a16:creationId xmlns:a16="http://schemas.microsoft.com/office/drawing/2014/main" id="{46521681-94C6-4CFE-B899-DECE8BF5E629}"/>
                </a:ext>
              </a:extLst>
            </p:cNvPr>
            <p:cNvSpPr txBox="1">
              <a:spLocks/>
            </p:cNvSpPr>
            <p:nvPr/>
          </p:nvSpPr>
          <p:spPr>
            <a:xfrm>
              <a:off x="2522679" y="4139587"/>
              <a:ext cx="2377089" cy="1419526"/>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endParaRPr kumimoji="0" lang="en-US" b="1" i="0" u="none" strike="noStrike" kern="1200" cap="none" spc="0" normalizeH="0" baseline="0" noProof="0">
                <a:ln>
                  <a:noFill/>
                </a:ln>
                <a:solidFill>
                  <a:srgbClr val="000000"/>
                </a:solidFill>
                <a:effectLst/>
                <a:uLnTx/>
                <a:uFillTx/>
                <a:latin typeface="Aptos                            "/>
              </a:endParaRPr>
            </a:p>
          </p:txBody>
        </p:sp>
        <p:sp>
          <p:nvSpPr>
            <p:cNvPr id="8" name="Text Placeholder 11">
              <a:extLst>
                <a:ext uri="{FF2B5EF4-FFF2-40B4-BE49-F238E27FC236}">
                  <a16:creationId xmlns:a16="http://schemas.microsoft.com/office/drawing/2014/main" id="{BFEDFE34-8164-4E5B-B459-1F07966BFF0F}"/>
                </a:ext>
              </a:extLst>
            </p:cNvPr>
            <p:cNvSpPr txBox="1">
              <a:spLocks/>
            </p:cNvSpPr>
            <p:nvPr/>
          </p:nvSpPr>
          <p:spPr>
            <a:xfrm>
              <a:off x="2538852" y="5239470"/>
              <a:ext cx="1598376" cy="507373"/>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a:solidFill>
                  <a:srgbClr val="000000"/>
                </a:solidFill>
                <a:latin typeface="Aptos "/>
              </a:endParaRPr>
            </a:p>
          </p:txBody>
        </p:sp>
      </p:grpSp>
      <p:sp>
        <p:nvSpPr>
          <p:cNvPr id="9" name="Text Placeholder 11">
            <a:extLst>
              <a:ext uri="{FF2B5EF4-FFF2-40B4-BE49-F238E27FC236}">
                <a16:creationId xmlns:a16="http://schemas.microsoft.com/office/drawing/2014/main" id="{A70DCB15-EC90-4268-BE33-FA9569D22045}"/>
              </a:ext>
            </a:extLst>
          </p:cNvPr>
          <p:cNvSpPr txBox="1">
            <a:spLocks/>
          </p:cNvSpPr>
          <p:nvPr/>
        </p:nvSpPr>
        <p:spPr>
          <a:xfrm>
            <a:off x="4736512" y="3444129"/>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3" name="Text Placeholder 11">
            <a:extLst>
              <a:ext uri="{FF2B5EF4-FFF2-40B4-BE49-F238E27FC236}">
                <a16:creationId xmlns:a16="http://schemas.microsoft.com/office/drawing/2014/main" id="{04201362-CE92-452E-A0C6-65D07EDC2FA1}"/>
              </a:ext>
            </a:extLst>
          </p:cNvPr>
          <p:cNvSpPr txBox="1">
            <a:spLocks/>
          </p:cNvSpPr>
          <p:nvPr/>
        </p:nvSpPr>
        <p:spPr>
          <a:xfrm>
            <a:off x="7020225" y="4278344"/>
            <a:ext cx="2150605" cy="1792848"/>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b="1" i="0" u="none" strike="noStrike" kern="1200" cap="none" spc="0" normalizeH="0" baseline="0" noProof="0">
              <a:ln>
                <a:noFill/>
              </a:ln>
              <a:solidFill>
                <a:srgbClr val="000000"/>
              </a:solidFill>
              <a:effectLst/>
              <a:uLnTx/>
              <a:uFillTx/>
              <a:latin typeface="Aptos                            "/>
            </a:endParaRPr>
          </a:p>
        </p:txBody>
      </p:sp>
      <p:sp>
        <p:nvSpPr>
          <p:cNvPr id="14" name="Text Placeholder 11">
            <a:extLst>
              <a:ext uri="{FF2B5EF4-FFF2-40B4-BE49-F238E27FC236}">
                <a16:creationId xmlns:a16="http://schemas.microsoft.com/office/drawing/2014/main" id="{F414964D-7352-4841-9264-CF2666ECC44A}"/>
              </a:ext>
            </a:extLst>
          </p:cNvPr>
          <p:cNvSpPr txBox="1">
            <a:spLocks/>
          </p:cNvSpPr>
          <p:nvPr/>
        </p:nvSpPr>
        <p:spPr>
          <a:xfrm>
            <a:off x="9332514" y="3429000"/>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6" name="Text Placeholder 11">
            <a:extLst>
              <a:ext uri="{FF2B5EF4-FFF2-40B4-BE49-F238E27FC236}">
                <a16:creationId xmlns:a16="http://schemas.microsoft.com/office/drawing/2014/main" id="{F27CBCEB-5EF4-4069-9486-F05AC02663D1}"/>
              </a:ext>
            </a:extLst>
          </p:cNvPr>
          <p:cNvSpPr txBox="1">
            <a:spLocks/>
          </p:cNvSpPr>
          <p:nvPr/>
        </p:nvSpPr>
        <p:spPr>
          <a:xfrm>
            <a:off x="9332514" y="4278345"/>
            <a:ext cx="2326085" cy="1419526"/>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90000"/>
              </a:lnSpc>
              <a:spcBef>
                <a:spcPts val="400"/>
              </a:spcBef>
              <a:spcAft>
                <a:spcPts val="0"/>
              </a:spcAft>
              <a:buClrTx/>
              <a:buSzTx/>
              <a:buFont typeface="Wingdings" panose="05000000000000000000" pitchFamily="2" charset="2"/>
              <a:buChar char="§"/>
              <a:tabLst/>
              <a:defRPr/>
            </a:pPr>
            <a:endParaRPr kumimoji="0" lang="en-US" b="1" i="0" u="none" strike="noStrike" kern="1200" cap="none" spc="0" normalizeH="0" baseline="0" noProof="0">
              <a:ln>
                <a:noFill/>
              </a:ln>
              <a:solidFill>
                <a:srgbClr val="000000"/>
              </a:solidFill>
              <a:effectLst/>
              <a:uLnTx/>
              <a:uFillTx/>
              <a:latin typeface="Aptos                           "/>
            </a:endParaRPr>
          </a:p>
        </p:txBody>
      </p:sp>
      <p:sp>
        <p:nvSpPr>
          <p:cNvPr id="18" name="Text Placeholder 11">
            <a:extLst>
              <a:ext uri="{FF2B5EF4-FFF2-40B4-BE49-F238E27FC236}">
                <a16:creationId xmlns:a16="http://schemas.microsoft.com/office/drawing/2014/main" id="{C5B055B7-CF37-409E-9F5B-6833621310C0}"/>
              </a:ext>
            </a:extLst>
          </p:cNvPr>
          <p:cNvSpPr txBox="1">
            <a:spLocks/>
          </p:cNvSpPr>
          <p:nvPr/>
        </p:nvSpPr>
        <p:spPr>
          <a:xfrm>
            <a:off x="6897854" y="6049236"/>
            <a:ext cx="1598376" cy="289777"/>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a:solidFill>
                <a:srgbClr val="000000"/>
              </a:solidFill>
              <a:latin typeface="Aptos "/>
            </a:endParaRPr>
          </a:p>
        </p:txBody>
      </p:sp>
      <p:sp>
        <p:nvSpPr>
          <p:cNvPr id="19" name="Text Placeholder 11">
            <a:extLst>
              <a:ext uri="{FF2B5EF4-FFF2-40B4-BE49-F238E27FC236}">
                <a16:creationId xmlns:a16="http://schemas.microsoft.com/office/drawing/2014/main" id="{AE375582-5A4C-4BDE-B3DE-786FBBF49573}"/>
              </a:ext>
            </a:extLst>
          </p:cNvPr>
          <p:cNvSpPr txBox="1">
            <a:spLocks/>
          </p:cNvSpPr>
          <p:nvPr/>
        </p:nvSpPr>
        <p:spPr>
          <a:xfrm>
            <a:off x="8937464" y="5619932"/>
            <a:ext cx="1598376" cy="289777"/>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1600">
              <a:solidFill>
                <a:srgbClr val="000000"/>
              </a:solidFill>
              <a:latin typeface="Aptos "/>
            </a:endParaRPr>
          </a:p>
        </p:txBody>
      </p:sp>
      <p:sp>
        <p:nvSpPr>
          <p:cNvPr id="20" name="Text Placeholder 3">
            <a:extLst>
              <a:ext uri="{FF2B5EF4-FFF2-40B4-BE49-F238E27FC236}">
                <a16:creationId xmlns:a16="http://schemas.microsoft.com/office/drawing/2014/main" id="{1088BE07-ABE8-49DE-ACA9-6B0DEC02D3CC}"/>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grpSp>
        <p:nvGrpSpPr>
          <p:cNvPr id="38" name="Group 37">
            <a:extLst>
              <a:ext uri="{FF2B5EF4-FFF2-40B4-BE49-F238E27FC236}">
                <a16:creationId xmlns:a16="http://schemas.microsoft.com/office/drawing/2014/main" id="{A7E01965-8CAD-4651-A6CE-D2E3377B096E}"/>
              </a:ext>
            </a:extLst>
          </p:cNvPr>
          <p:cNvGrpSpPr/>
          <p:nvPr/>
        </p:nvGrpSpPr>
        <p:grpSpPr>
          <a:xfrm>
            <a:off x="3608043" y="3480578"/>
            <a:ext cx="2326085" cy="2191171"/>
            <a:chOff x="9652333" y="800507"/>
            <a:chExt cx="2326085" cy="1894786"/>
          </a:xfrm>
        </p:grpSpPr>
        <p:sp>
          <p:nvSpPr>
            <p:cNvPr id="30" name="Text Placeholder 11">
              <a:extLst>
                <a:ext uri="{FF2B5EF4-FFF2-40B4-BE49-F238E27FC236}">
                  <a16:creationId xmlns:a16="http://schemas.microsoft.com/office/drawing/2014/main" id="{721A8B4E-B8EF-4C6F-9F3C-1903BE80AFCD}"/>
                </a:ext>
              </a:extLst>
            </p:cNvPr>
            <p:cNvSpPr txBox="1">
              <a:spLocks/>
            </p:cNvSpPr>
            <p:nvPr/>
          </p:nvSpPr>
          <p:spPr>
            <a:xfrm>
              <a:off x="9720645" y="800507"/>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venir Next LT Pro Demi"/>
                <a:ea typeface="+mn-ea"/>
                <a:cs typeface="+mn-cs"/>
              </a:endParaRPr>
            </a:p>
          </p:txBody>
        </p:sp>
        <p:sp>
          <p:nvSpPr>
            <p:cNvPr id="32" name="Text Placeholder 11">
              <a:extLst>
                <a:ext uri="{FF2B5EF4-FFF2-40B4-BE49-F238E27FC236}">
                  <a16:creationId xmlns:a16="http://schemas.microsoft.com/office/drawing/2014/main" id="{F8B72DCF-93E7-4092-BFDE-60F1E69DF6E4}"/>
                </a:ext>
              </a:extLst>
            </p:cNvPr>
            <p:cNvSpPr txBox="1">
              <a:spLocks/>
            </p:cNvSpPr>
            <p:nvPr/>
          </p:nvSpPr>
          <p:spPr>
            <a:xfrm>
              <a:off x="9652333" y="1365301"/>
              <a:ext cx="2326085" cy="88933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14400" rtl="0" eaLnBrk="1" fontAlgn="auto" latinLnBrk="0" hangingPunct="1">
                <a:lnSpc>
                  <a:spcPct val="90000"/>
                </a:lnSpc>
                <a:spcBef>
                  <a:spcPts val="400"/>
                </a:spcBef>
                <a:spcAft>
                  <a:spcPts val="0"/>
                </a:spcAft>
                <a:buClrTx/>
                <a:buSzTx/>
                <a:tabLst/>
                <a:defRPr/>
              </a:pPr>
              <a:r>
                <a:rPr lang="en-US" b="1">
                  <a:solidFill>
                    <a:srgbClr val="000000"/>
                  </a:solidFill>
                  <a:latin typeface="Aptos                       "/>
                </a:rPr>
                <a:t>   </a:t>
              </a:r>
            </a:p>
            <a:p>
              <a:pPr lvl="0">
                <a:spcBef>
                  <a:spcPts val="400"/>
                </a:spcBef>
                <a:defRPr/>
              </a:pPr>
              <a:r>
                <a:rPr lang="en-US" b="1">
                  <a:solidFill>
                    <a:srgbClr val="000000"/>
                  </a:solidFill>
                  <a:latin typeface="Aptos                      "/>
                </a:rPr>
                <a:t>    </a:t>
              </a:r>
              <a:endParaRPr kumimoji="0" lang="en-US" b="1" i="0" u="none" strike="noStrike" kern="1200" cap="none" spc="0" normalizeH="0" baseline="0" noProof="0">
                <a:ln>
                  <a:noFill/>
                </a:ln>
                <a:solidFill>
                  <a:srgbClr val="000000"/>
                </a:solidFill>
                <a:effectLst/>
                <a:uLnTx/>
                <a:uFillTx/>
                <a:latin typeface="Aptos                      "/>
              </a:endParaRPr>
            </a:p>
          </p:txBody>
        </p:sp>
        <p:sp>
          <p:nvSpPr>
            <p:cNvPr id="35" name="Text Placeholder 11">
              <a:extLst>
                <a:ext uri="{FF2B5EF4-FFF2-40B4-BE49-F238E27FC236}">
                  <a16:creationId xmlns:a16="http://schemas.microsoft.com/office/drawing/2014/main" id="{FC5692B7-11E1-4594-B2DC-38579FD5C2DF}"/>
                </a:ext>
              </a:extLst>
            </p:cNvPr>
            <p:cNvSpPr txBox="1">
              <a:spLocks/>
            </p:cNvSpPr>
            <p:nvPr/>
          </p:nvSpPr>
          <p:spPr>
            <a:xfrm>
              <a:off x="9831029" y="2433513"/>
              <a:ext cx="1598376" cy="261780"/>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600" b="0" i="0" u="none" strike="noStrike" kern="1200" cap="all" spc="0" normalizeH="0" baseline="0" noProof="0">
                <a:ln>
                  <a:noFill/>
                </a:ln>
                <a:solidFill>
                  <a:srgbClr val="000000"/>
                </a:solidFill>
                <a:effectLst/>
                <a:uLnTx/>
                <a:uFillTx/>
                <a:latin typeface="Aptos                        "/>
              </a:endParaRPr>
            </a:p>
          </p:txBody>
        </p:sp>
      </p:grpSp>
      <p:grpSp>
        <p:nvGrpSpPr>
          <p:cNvPr id="31" name="Group 30">
            <a:extLst>
              <a:ext uri="{FF2B5EF4-FFF2-40B4-BE49-F238E27FC236}">
                <a16:creationId xmlns:a16="http://schemas.microsoft.com/office/drawing/2014/main" id="{1C54C558-A7EB-43E8-86BF-F9BC89A4D556}"/>
              </a:ext>
            </a:extLst>
          </p:cNvPr>
          <p:cNvGrpSpPr/>
          <p:nvPr/>
        </p:nvGrpSpPr>
        <p:grpSpPr>
          <a:xfrm>
            <a:off x="3101789" y="512305"/>
            <a:ext cx="4346488" cy="2249862"/>
            <a:chOff x="5271146" y="429869"/>
            <a:chExt cx="2491799" cy="2249862"/>
          </a:xfrm>
        </p:grpSpPr>
        <p:sp>
          <p:nvSpPr>
            <p:cNvPr id="27" name="Text Placeholder 11">
              <a:extLst>
                <a:ext uri="{FF2B5EF4-FFF2-40B4-BE49-F238E27FC236}">
                  <a16:creationId xmlns:a16="http://schemas.microsoft.com/office/drawing/2014/main" id="{2809DFFF-FB0A-43D4-A781-FF34E0B07018}"/>
                </a:ext>
              </a:extLst>
            </p:cNvPr>
            <p:cNvSpPr txBox="1">
              <a:spLocks/>
            </p:cNvSpPr>
            <p:nvPr/>
          </p:nvSpPr>
          <p:spPr>
            <a:xfrm>
              <a:off x="5423505" y="846651"/>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i="0" u="none" strike="noStrike" kern="1200" cap="all" spc="100" normalizeH="0" baseline="0" noProof="0">
                  <a:ln>
                    <a:noFill/>
                  </a:ln>
                  <a:solidFill>
                    <a:srgbClr val="000000"/>
                  </a:solidFill>
                  <a:effectLst/>
                  <a:uLnTx/>
                  <a:uFillTx/>
                  <a:latin typeface="Aptos       "/>
                </a:rPr>
                <a:t> IAP – RFCA</a:t>
              </a:r>
            </a:p>
          </p:txBody>
        </p:sp>
        <p:sp>
          <p:nvSpPr>
            <p:cNvPr id="28" name="Rectangle 27">
              <a:extLst>
                <a:ext uri="{FF2B5EF4-FFF2-40B4-BE49-F238E27FC236}">
                  <a16:creationId xmlns:a16="http://schemas.microsoft.com/office/drawing/2014/main" id="{03E74878-4BEB-4B41-AC95-E200AC4940EC}"/>
                </a:ext>
                <a:ext uri="{C183D7F6-B498-43B3-948B-1728B52AA6E4}">
                  <adec:decorative xmlns:adec="http://schemas.microsoft.com/office/drawing/2017/decorative" val="1"/>
                </a:ext>
              </a:extLst>
            </p:cNvPr>
            <p:cNvSpPr/>
            <p:nvPr/>
          </p:nvSpPr>
          <p:spPr>
            <a:xfrm>
              <a:off x="5507407" y="1236432"/>
              <a:ext cx="1828634" cy="96903"/>
            </a:xfrm>
            <a:prstGeom prst="rect">
              <a:avLst/>
            </a:prstGeom>
            <a:gradFill>
              <a:gsLst>
                <a:gs pos="0">
                  <a:srgbClr val="D23958">
                    <a:lumMod val="60000"/>
                    <a:lumOff val="40000"/>
                  </a:srgbClr>
                </a:gs>
                <a:gs pos="100000">
                  <a:srgbClr val="0479CE">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29" name="Text Placeholder 11">
              <a:extLst>
                <a:ext uri="{FF2B5EF4-FFF2-40B4-BE49-F238E27FC236}">
                  <a16:creationId xmlns:a16="http://schemas.microsoft.com/office/drawing/2014/main" id="{B664C932-3FCA-4A6F-B573-D683C55356B6}"/>
                </a:ext>
              </a:extLst>
            </p:cNvPr>
            <p:cNvSpPr txBox="1">
              <a:spLocks/>
            </p:cNvSpPr>
            <p:nvPr/>
          </p:nvSpPr>
          <p:spPr>
            <a:xfrm>
              <a:off x="5507407" y="1546964"/>
              <a:ext cx="2150605" cy="721731"/>
            </a:xfrm>
            <a:prstGeom prst="rect">
              <a:avLst/>
            </a:prstGeom>
          </p:spPr>
          <p:txBody>
            <a:bodyPr vert="horz" lIns="91440" tIns="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ptos               "/>
                </a:rPr>
                <a:t>Redevelopment of </a:t>
              </a:r>
              <a:r>
                <a:rPr lang="en-US" sz="1400">
                  <a:solidFill>
                    <a:srgbClr val="000000"/>
                  </a:solidFill>
                  <a:latin typeface="Aptos               "/>
                </a:rPr>
                <a:t>existing</a:t>
              </a:r>
              <a:r>
                <a:rPr kumimoji="0" lang="en-US" sz="1400" b="0" i="0" u="none" strike="noStrike" kern="1200" cap="none" spc="0" normalizeH="0" baseline="0" noProof="0">
                  <a:ln>
                    <a:noFill/>
                  </a:ln>
                  <a:solidFill>
                    <a:srgbClr val="000000"/>
                  </a:solidFill>
                  <a:effectLst/>
                  <a:uLnTx/>
                  <a:uFillTx/>
                  <a:latin typeface="Aptos               "/>
                </a:rPr>
                <a:t> application </a:t>
              </a:r>
              <a:r>
                <a:rPr lang="en-US" sz="1400">
                  <a:solidFill>
                    <a:srgbClr val="000000"/>
                  </a:solidFill>
                  <a:latin typeface="Aptos               "/>
                </a:rPr>
                <a:t>on IAP.</a:t>
              </a:r>
            </a:p>
            <a:p>
              <a:pPr marR="0" lvl="0" algn="l" defTabSz="914400" rtl="0" eaLnBrk="1" fontAlgn="auto" latinLnBrk="0" hangingPunct="1">
                <a:lnSpc>
                  <a:spcPct val="90000"/>
                </a:lnSpc>
                <a:spcBef>
                  <a:spcPts val="1000"/>
                </a:spcBef>
                <a:spcAft>
                  <a:spcPts val="0"/>
                </a:spcAft>
                <a:buClrTx/>
                <a:buSzTx/>
                <a:tabLst/>
                <a:defRPr/>
              </a:pPr>
              <a:r>
                <a:rPr kumimoji="0" lang="en-US" sz="1400" b="1" i="0" u="none" strike="noStrike" kern="1200" cap="none" spc="0" normalizeH="0" baseline="0" noProof="0">
                  <a:ln>
                    <a:noFill/>
                  </a:ln>
                  <a:solidFill>
                    <a:srgbClr val="000000"/>
                  </a:solidFill>
                  <a:effectLst/>
                  <a:uLnTx/>
                  <a:uFillTx/>
                  <a:latin typeface="Aptos                   "/>
                </a:rPr>
                <a:t>Development in progress</a:t>
              </a:r>
            </a:p>
          </p:txBody>
        </p:sp>
        <p:sp>
          <p:nvSpPr>
            <p:cNvPr id="34" name="Text Placeholder 11">
              <a:extLst>
                <a:ext uri="{FF2B5EF4-FFF2-40B4-BE49-F238E27FC236}">
                  <a16:creationId xmlns:a16="http://schemas.microsoft.com/office/drawing/2014/main" id="{85A02984-B82E-4B6D-82A5-42ECCA8E393D}"/>
                </a:ext>
              </a:extLst>
            </p:cNvPr>
            <p:cNvSpPr txBox="1">
              <a:spLocks/>
            </p:cNvSpPr>
            <p:nvPr/>
          </p:nvSpPr>
          <p:spPr>
            <a:xfrm>
              <a:off x="5668747" y="2336114"/>
              <a:ext cx="1693994" cy="343617"/>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0" normalizeH="0" baseline="0" noProof="0">
                  <a:ln>
                    <a:noFill/>
                  </a:ln>
                  <a:solidFill>
                    <a:srgbClr val="000000"/>
                  </a:solidFill>
                  <a:effectLst/>
                  <a:uLnTx/>
                  <a:uFillTx/>
                  <a:latin typeface="Aptos                    "/>
                </a:rPr>
                <a:t>CUG: Jan 2026</a:t>
              </a:r>
            </a:p>
          </p:txBody>
        </p:sp>
        <p:sp>
          <p:nvSpPr>
            <p:cNvPr id="36" name="Text Placeholder 11">
              <a:extLst>
                <a:ext uri="{FF2B5EF4-FFF2-40B4-BE49-F238E27FC236}">
                  <a16:creationId xmlns:a16="http://schemas.microsoft.com/office/drawing/2014/main" id="{8281E2AE-086B-4961-82D1-2ED0598AA536}"/>
                </a:ext>
              </a:extLst>
            </p:cNvPr>
            <p:cNvSpPr txBox="1">
              <a:spLocks/>
            </p:cNvSpPr>
            <p:nvPr/>
          </p:nvSpPr>
          <p:spPr>
            <a:xfrm>
              <a:off x="5271146" y="429869"/>
              <a:ext cx="2491799" cy="722899"/>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defRPr/>
              </a:pPr>
              <a:endParaRPr kumimoji="0" lang="en-US" sz="1400" b="1" i="0" u="none" strike="noStrike" kern="1200" cap="all" spc="100" normalizeH="0" baseline="0" noProof="0">
                <a:ln>
                  <a:noFill/>
                </a:ln>
                <a:solidFill>
                  <a:srgbClr val="000000"/>
                </a:solidFill>
                <a:effectLst/>
                <a:highlight>
                  <a:srgbClr val="FFFF00"/>
                </a:highlight>
                <a:uLnTx/>
                <a:uFillTx/>
                <a:latin typeface="Avenir Next LT Pro Demi"/>
                <a:ea typeface="+mn-ea"/>
                <a:cs typeface="+mn-cs"/>
              </a:endParaRPr>
            </a:p>
          </p:txBody>
        </p:sp>
      </p:grpSp>
      <p:sp>
        <p:nvSpPr>
          <p:cNvPr id="37" name="Text Placeholder 11">
            <a:extLst>
              <a:ext uri="{FF2B5EF4-FFF2-40B4-BE49-F238E27FC236}">
                <a16:creationId xmlns:a16="http://schemas.microsoft.com/office/drawing/2014/main" id="{0BF6C5F1-6A08-48DE-BFE2-7F1662D4FF34}"/>
              </a:ext>
            </a:extLst>
          </p:cNvPr>
          <p:cNvSpPr txBox="1">
            <a:spLocks/>
          </p:cNvSpPr>
          <p:nvPr/>
        </p:nvSpPr>
        <p:spPr>
          <a:xfrm>
            <a:off x="7054704" y="3452473"/>
            <a:ext cx="1996440" cy="381190"/>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100" normalizeH="0" baseline="0" noProof="0">
              <a:ln>
                <a:noFill/>
              </a:ln>
              <a:solidFill>
                <a:srgbClr val="000000"/>
              </a:solidFill>
              <a:effectLst/>
              <a:uLnTx/>
              <a:uFillTx/>
              <a:latin typeface="Aptos                           "/>
            </a:endParaRPr>
          </a:p>
        </p:txBody>
      </p:sp>
      <p:sp>
        <p:nvSpPr>
          <p:cNvPr id="12" name="Slide Number Placeholder 11">
            <a:extLst>
              <a:ext uri="{FF2B5EF4-FFF2-40B4-BE49-F238E27FC236}">
                <a16:creationId xmlns:a16="http://schemas.microsoft.com/office/drawing/2014/main" id="{A98E7581-1A91-40D8-A3A8-D2CE0A91FA0B}"/>
              </a:ext>
            </a:extLst>
          </p:cNvPr>
          <p:cNvSpPr>
            <a:spLocks noGrp="1"/>
          </p:cNvSpPr>
          <p:nvPr>
            <p:ph type="sldNum" sz="quarter" idx="4"/>
          </p:nvPr>
        </p:nvSpPr>
        <p:spPr/>
        <p:txBody>
          <a:bodyPr/>
          <a:lstStyle/>
          <a:p>
            <a:fld id="{9482FD28-1F30-446F-8AB5-85931E8E9E28}" type="slidenum">
              <a:rPr lang="en-US" smtClean="0"/>
              <a:pPr/>
              <a:t>3</a:t>
            </a:fld>
            <a:endParaRPr lang="en-US"/>
          </a:p>
        </p:txBody>
      </p:sp>
      <p:grpSp>
        <p:nvGrpSpPr>
          <p:cNvPr id="39" name="Group 38">
            <a:extLst>
              <a:ext uri="{FF2B5EF4-FFF2-40B4-BE49-F238E27FC236}">
                <a16:creationId xmlns:a16="http://schemas.microsoft.com/office/drawing/2014/main" id="{ABEA4D70-3BC0-4029-AECB-899F806BE5B9}"/>
              </a:ext>
            </a:extLst>
          </p:cNvPr>
          <p:cNvGrpSpPr/>
          <p:nvPr/>
        </p:nvGrpSpPr>
        <p:grpSpPr>
          <a:xfrm>
            <a:off x="3442450" y="3521755"/>
            <a:ext cx="6095570" cy="2477082"/>
            <a:chOff x="5053214" y="716620"/>
            <a:chExt cx="2107720" cy="2267753"/>
          </a:xfrm>
        </p:grpSpPr>
        <p:sp>
          <p:nvSpPr>
            <p:cNvPr id="43" name="Rectangle 42">
              <a:extLst>
                <a:ext uri="{FF2B5EF4-FFF2-40B4-BE49-F238E27FC236}">
                  <a16:creationId xmlns:a16="http://schemas.microsoft.com/office/drawing/2014/main" id="{736670B8-6888-43DF-AEDF-077EDC6AAFF3}"/>
                </a:ext>
                <a:ext uri="{C183D7F6-B498-43B3-948B-1728B52AA6E4}">
                  <adec:decorative xmlns:adec="http://schemas.microsoft.com/office/drawing/2017/decorative" val="1"/>
                </a:ext>
              </a:extLst>
            </p:cNvPr>
            <p:cNvSpPr/>
            <p:nvPr/>
          </p:nvSpPr>
          <p:spPr>
            <a:xfrm>
              <a:off x="5056440" y="1125124"/>
              <a:ext cx="1828633" cy="96903"/>
            </a:xfrm>
            <a:prstGeom prst="rect">
              <a:avLst/>
            </a:prstGeom>
            <a:gradFill>
              <a:gsLst>
                <a:gs pos="0">
                  <a:srgbClr val="F58020">
                    <a:lumMod val="60000"/>
                    <a:lumOff val="40000"/>
                  </a:srgbClr>
                </a:gs>
                <a:gs pos="100000">
                  <a:srgbClr val="D23958">
                    <a:lumMod val="60000"/>
                    <a:lumOff val="40000"/>
                  </a:srgbClr>
                </a:gs>
              </a:gsLst>
              <a:lin ang="216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95000"/>
                  </a:srgbClr>
                </a:solidFill>
                <a:effectLst/>
                <a:uLnTx/>
                <a:uFillTx/>
                <a:latin typeface="Avenir Next LT Pro "/>
                <a:ea typeface="+mn-ea"/>
                <a:cs typeface="+mn-cs"/>
              </a:endParaRPr>
            </a:p>
          </p:txBody>
        </p:sp>
        <p:sp>
          <p:nvSpPr>
            <p:cNvPr id="44" name="Text Placeholder 11">
              <a:extLst>
                <a:ext uri="{FF2B5EF4-FFF2-40B4-BE49-F238E27FC236}">
                  <a16:creationId xmlns:a16="http://schemas.microsoft.com/office/drawing/2014/main" id="{0F287066-B8DE-4AE3-96D3-E8E4AF6B660A}"/>
                </a:ext>
              </a:extLst>
            </p:cNvPr>
            <p:cNvSpPr txBox="1">
              <a:spLocks/>
            </p:cNvSpPr>
            <p:nvPr/>
          </p:nvSpPr>
          <p:spPr>
            <a:xfrm>
              <a:off x="5056440" y="1501739"/>
              <a:ext cx="2104494" cy="1011263"/>
            </a:xfrm>
            <a:prstGeom prst="rect">
              <a:avLst/>
            </a:prstGeom>
          </p:spPr>
          <p:txBody>
            <a:bodyPr vert="horz" lIns="91440" tIns="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cap="none"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180975"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1400">
                  <a:solidFill>
                    <a:srgbClr val="000000"/>
                  </a:solidFill>
                  <a:latin typeface="Aptos                 "/>
                </a:rPr>
                <a:t>An Application for the automation of the RBI tranche III DCT testing.</a:t>
              </a:r>
            </a:p>
            <a:p>
              <a:pPr marL="180975" marR="0" lvl="0" indent="-180975"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a:pPr>
              <a:r>
                <a:rPr lang="en-US" sz="1400">
                  <a:solidFill>
                    <a:srgbClr val="000000"/>
                  </a:solidFill>
                  <a:latin typeface="Aptos                 "/>
                </a:rPr>
                <a:t>Facilitate faster and accurate reporting to Compliance Dept. CC for onward submission to RBI.</a:t>
              </a:r>
              <a:r>
                <a:rPr lang="en-US" sz="1600">
                  <a:solidFill>
                    <a:srgbClr val="000000"/>
                  </a:solidFill>
                  <a:latin typeface="Aptos                 "/>
                </a:rPr>
                <a:t> </a:t>
              </a:r>
            </a:p>
            <a:p>
              <a:pPr>
                <a:spcBef>
                  <a:spcPts val="500"/>
                </a:spcBef>
                <a:defRPr/>
              </a:pPr>
              <a:r>
                <a:rPr lang="en-US" sz="1400" b="1">
                  <a:solidFill>
                    <a:srgbClr val="000000"/>
                  </a:solidFill>
                  <a:latin typeface="Aptos                 "/>
                </a:rPr>
                <a:t> Development in progress </a:t>
              </a:r>
            </a:p>
            <a:p>
              <a:pPr>
                <a:lnSpc>
                  <a:spcPct val="100000"/>
                </a:lnSpc>
                <a:spcBef>
                  <a:spcPts val="0"/>
                </a:spcBef>
                <a:defRPr/>
              </a:pPr>
              <a:r>
                <a:rPr lang="en-US" sz="1400">
                  <a:solidFill>
                    <a:srgbClr val="000000"/>
                  </a:solidFill>
                  <a:latin typeface="Aptos                 "/>
                </a:rPr>
                <a:t>                 (~10%)</a:t>
              </a:r>
            </a:p>
            <a:p>
              <a:pPr marR="0" lvl="0" algn="l" defTabSz="914400" rtl="0" eaLnBrk="1" fontAlgn="auto" latinLnBrk="0" hangingPunct="1">
                <a:lnSpc>
                  <a:spcPct val="90000"/>
                </a:lnSpc>
                <a:spcBef>
                  <a:spcPts val="500"/>
                </a:spcBef>
                <a:spcAft>
                  <a:spcPts val="0"/>
                </a:spcAft>
                <a:buClrTx/>
                <a:buSzTx/>
                <a:tabLst/>
                <a:defRPr/>
              </a:pPr>
              <a:endParaRPr kumimoji="0" lang="en-US" b="1" i="0" u="none" strike="noStrike" kern="1200" cap="none" spc="0" normalizeH="0" baseline="0" noProof="0">
                <a:ln>
                  <a:noFill/>
                </a:ln>
                <a:solidFill>
                  <a:srgbClr val="000000"/>
                </a:solidFill>
                <a:effectLst/>
                <a:uLnTx/>
                <a:uFillTx/>
                <a:latin typeface="Avenir Next LT Pro "/>
                <a:ea typeface="+mn-ea"/>
                <a:cs typeface="+mn-cs"/>
              </a:endParaRPr>
            </a:p>
          </p:txBody>
        </p:sp>
        <p:sp>
          <p:nvSpPr>
            <p:cNvPr id="45" name="Text Placeholder 11">
              <a:extLst>
                <a:ext uri="{FF2B5EF4-FFF2-40B4-BE49-F238E27FC236}">
                  <a16:creationId xmlns:a16="http://schemas.microsoft.com/office/drawing/2014/main" id="{0052CA49-2993-45DA-81D0-751E5A414AB9}"/>
                </a:ext>
              </a:extLst>
            </p:cNvPr>
            <p:cNvSpPr txBox="1">
              <a:spLocks/>
            </p:cNvSpPr>
            <p:nvPr/>
          </p:nvSpPr>
          <p:spPr>
            <a:xfrm>
              <a:off x="5219464" y="2654528"/>
              <a:ext cx="1576353" cy="329845"/>
            </a:xfrm>
            <a:prstGeom prst="rect">
              <a:avLst/>
            </a:prstGeom>
          </p:spPr>
          <p:txBody>
            <a:bodyPr vert="horz" lIns="91440" tIns="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all" spc="0" normalizeH="0" baseline="0" noProof="0">
                  <a:ln>
                    <a:noFill/>
                  </a:ln>
                  <a:solidFill>
                    <a:srgbClr val="000000"/>
                  </a:solidFill>
                  <a:effectLst/>
                  <a:uLnTx/>
                  <a:uFillTx/>
                  <a:latin typeface="Aptos                            "/>
                </a:rPr>
                <a:t>31.03.2026</a:t>
              </a:r>
            </a:p>
          </p:txBody>
        </p:sp>
        <p:sp>
          <p:nvSpPr>
            <p:cNvPr id="46" name="Text Placeholder 11">
              <a:extLst>
                <a:ext uri="{FF2B5EF4-FFF2-40B4-BE49-F238E27FC236}">
                  <a16:creationId xmlns:a16="http://schemas.microsoft.com/office/drawing/2014/main" id="{9A85CB9A-9151-4EBF-BEDC-3919182DFEA5}"/>
                </a:ext>
              </a:extLst>
            </p:cNvPr>
            <p:cNvSpPr txBox="1">
              <a:spLocks/>
            </p:cNvSpPr>
            <p:nvPr/>
          </p:nvSpPr>
          <p:spPr>
            <a:xfrm>
              <a:off x="5053214" y="716620"/>
              <a:ext cx="1996440" cy="758431"/>
            </a:xfrm>
            <a:prstGeom prst="rect">
              <a:avLst/>
            </a:prstGeom>
          </p:spPr>
          <p:txBody>
            <a:bodyPr vert="horz" lIns="91440" tIns="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b="1" kern="1200" cap="all" spc="100" baseline="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a:solidFill>
                    <a:srgbClr val="000000"/>
                  </a:solidFill>
                  <a:latin typeface="Aptos     "/>
                </a:rPr>
                <a:t>Automation of RBI TRANCHE III testing for IAD</a:t>
              </a:r>
              <a:endParaRPr kumimoji="0" lang="en-US" sz="1600" b="1" i="0" u="none" strike="noStrike" kern="1200" cap="all" spc="100" normalizeH="0" baseline="0" noProof="0">
                <a:ln>
                  <a:noFill/>
                </a:ln>
                <a:solidFill>
                  <a:srgbClr val="000000"/>
                </a:solidFill>
                <a:effectLst/>
                <a:uLnTx/>
                <a:uFillTx/>
                <a:latin typeface="Aptos     "/>
              </a:endParaRPr>
            </a:p>
          </p:txBody>
        </p:sp>
      </p:grpSp>
    </p:spTree>
    <p:extLst>
      <p:ext uri="{BB962C8B-B14F-4D97-AF65-F5344CB8AC3E}">
        <p14:creationId xmlns:p14="http://schemas.microsoft.com/office/powerpoint/2010/main" val="260399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00DB-A5F6-0EA3-1A00-32B10CEA0D50}"/>
              </a:ext>
            </a:extLst>
          </p:cNvPr>
          <p:cNvSpPr>
            <a:spLocks noGrp="1"/>
          </p:cNvSpPr>
          <p:nvPr>
            <p:ph type="sldNum" sz="quarter" idx="4"/>
          </p:nvPr>
        </p:nvSpPr>
        <p:spPr/>
        <p:txBody>
          <a:bodyPr/>
          <a:lstStyle/>
          <a:p>
            <a:fld id="{9482FD28-1F30-446F-8AB5-85931E8E9E28}" type="slidenum">
              <a:rPr lang="en-US" smtClean="0"/>
              <a:pPr/>
              <a:t>4</a:t>
            </a:fld>
            <a:endParaRPr lang="en-US"/>
          </a:p>
        </p:txBody>
      </p:sp>
      <p:sp>
        <p:nvSpPr>
          <p:cNvPr id="10" name="2. Slide Title">
            <a:extLst>
              <a:ext uri="{FF2B5EF4-FFF2-40B4-BE49-F238E27FC236}">
                <a16:creationId xmlns:a16="http://schemas.microsoft.com/office/drawing/2014/main" id="{69840B31-2BAA-4995-8BCE-CB7C742F07D2}"/>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Major Projects:</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sp>
        <p:nvSpPr>
          <p:cNvPr id="11" name="Text Placeholder 3">
            <a:extLst>
              <a:ext uri="{FF2B5EF4-FFF2-40B4-BE49-F238E27FC236}">
                <a16:creationId xmlns:a16="http://schemas.microsoft.com/office/drawing/2014/main" id="{09C47CF8-FD68-4DB7-AA72-68648C27FAF0}"/>
              </a:ext>
            </a:extLst>
          </p:cNvPr>
          <p:cNvSpPr txBox="1">
            <a:spLocks/>
          </p:cNvSpPr>
          <p:nvPr/>
        </p:nvSpPr>
        <p:spPr>
          <a:xfrm>
            <a:off x="2972722" y="96055"/>
            <a:ext cx="8666827" cy="584776"/>
          </a:xfrm>
          <a:custGeom>
            <a:avLst/>
            <a:gdLst>
              <a:gd name="connsiteX0" fmla="*/ 0 w 8666827"/>
              <a:gd name="connsiteY0" fmla="*/ 0 h 584776"/>
              <a:gd name="connsiteX1" fmla="*/ 751125 w 8666827"/>
              <a:gd name="connsiteY1" fmla="*/ 0 h 584776"/>
              <a:gd name="connsiteX2" fmla="*/ 1155577 w 8666827"/>
              <a:gd name="connsiteY2" fmla="*/ 0 h 584776"/>
              <a:gd name="connsiteX3" fmla="*/ 1820034 w 8666827"/>
              <a:gd name="connsiteY3" fmla="*/ 0 h 584776"/>
              <a:gd name="connsiteX4" fmla="*/ 2224486 w 8666827"/>
              <a:gd name="connsiteY4" fmla="*/ 0 h 584776"/>
              <a:gd name="connsiteX5" fmla="*/ 2802274 w 8666827"/>
              <a:gd name="connsiteY5" fmla="*/ 0 h 584776"/>
              <a:gd name="connsiteX6" fmla="*/ 3466731 w 8666827"/>
              <a:gd name="connsiteY6" fmla="*/ 0 h 584776"/>
              <a:gd name="connsiteX7" fmla="*/ 3784514 w 8666827"/>
              <a:gd name="connsiteY7" fmla="*/ 0 h 584776"/>
              <a:gd name="connsiteX8" fmla="*/ 4102298 w 8666827"/>
              <a:gd name="connsiteY8" fmla="*/ 0 h 584776"/>
              <a:gd name="connsiteX9" fmla="*/ 4853423 w 8666827"/>
              <a:gd name="connsiteY9" fmla="*/ 0 h 584776"/>
              <a:gd name="connsiteX10" fmla="*/ 5431212 w 8666827"/>
              <a:gd name="connsiteY10" fmla="*/ 0 h 584776"/>
              <a:gd name="connsiteX11" fmla="*/ 5748995 w 8666827"/>
              <a:gd name="connsiteY11" fmla="*/ 0 h 584776"/>
              <a:gd name="connsiteX12" fmla="*/ 6326784 w 8666827"/>
              <a:gd name="connsiteY12" fmla="*/ 0 h 584776"/>
              <a:gd name="connsiteX13" fmla="*/ 7077909 w 8666827"/>
              <a:gd name="connsiteY13" fmla="*/ 0 h 584776"/>
              <a:gd name="connsiteX14" fmla="*/ 7569029 w 8666827"/>
              <a:gd name="connsiteY14" fmla="*/ 0 h 584776"/>
              <a:gd name="connsiteX15" fmla="*/ 8060149 w 8666827"/>
              <a:gd name="connsiteY15" fmla="*/ 0 h 584776"/>
              <a:gd name="connsiteX16" fmla="*/ 8666827 w 8666827"/>
              <a:gd name="connsiteY16" fmla="*/ 0 h 584776"/>
              <a:gd name="connsiteX17" fmla="*/ 8666827 w 8666827"/>
              <a:gd name="connsiteY17" fmla="*/ 584776 h 584776"/>
              <a:gd name="connsiteX18" fmla="*/ 8089039 w 8666827"/>
              <a:gd name="connsiteY18" fmla="*/ 584776 h 584776"/>
              <a:gd name="connsiteX19" fmla="*/ 7424582 w 8666827"/>
              <a:gd name="connsiteY19" fmla="*/ 584776 h 584776"/>
              <a:gd name="connsiteX20" fmla="*/ 6760125 w 8666827"/>
              <a:gd name="connsiteY20" fmla="*/ 584776 h 584776"/>
              <a:gd name="connsiteX21" fmla="*/ 6355673 w 8666827"/>
              <a:gd name="connsiteY21" fmla="*/ 584776 h 584776"/>
              <a:gd name="connsiteX22" fmla="*/ 5604548 w 8666827"/>
              <a:gd name="connsiteY22" fmla="*/ 584776 h 584776"/>
              <a:gd name="connsiteX23" fmla="*/ 5026760 w 8666827"/>
              <a:gd name="connsiteY23" fmla="*/ 584776 h 584776"/>
              <a:gd name="connsiteX24" fmla="*/ 4708976 w 8666827"/>
              <a:gd name="connsiteY24" fmla="*/ 584776 h 584776"/>
              <a:gd name="connsiteX25" fmla="*/ 4131188 w 8666827"/>
              <a:gd name="connsiteY25" fmla="*/ 584776 h 584776"/>
              <a:gd name="connsiteX26" fmla="*/ 3640067 w 8666827"/>
              <a:gd name="connsiteY26" fmla="*/ 584776 h 584776"/>
              <a:gd name="connsiteX27" fmla="*/ 3148947 w 8666827"/>
              <a:gd name="connsiteY27" fmla="*/ 584776 h 584776"/>
              <a:gd name="connsiteX28" fmla="*/ 2657827 w 8666827"/>
              <a:gd name="connsiteY28" fmla="*/ 584776 h 584776"/>
              <a:gd name="connsiteX29" fmla="*/ 2166707 w 8666827"/>
              <a:gd name="connsiteY29" fmla="*/ 584776 h 584776"/>
              <a:gd name="connsiteX30" fmla="*/ 1502250 w 8666827"/>
              <a:gd name="connsiteY30" fmla="*/ 584776 h 584776"/>
              <a:gd name="connsiteX31" fmla="*/ 924462 w 8666827"/>
              <a:gd name="connsiteY31" fmla="*/ 584776 h 584776"/>
              <a:gd name="connsiteX32" fmla="*/ 606678 w 8666827"/>
              <a:gd name="connsiteY32" fmla="*/ 584776 h 584776"/>
              <a:gd name="connsiteX33" fmla="*/ 0 w 8666827"/>
              <a:gd name="connsiteY33" fmla="*/ 584776 h 584776"/>
              <a:gd name="connsiteX34" fmla="*/ 0 w 8666827"/>
              <a:gd name="connsiteY34"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6827" h="584776" fill="none" extrusionOk="0">
                <a:moveTo>
                  <a:pt x="0" y="0"/>
                </a:moveTo>
                <a:cubicBezTo>
                  <a:pt x="275800" y="-70576"/>
                  <a:pt x="566842" y="17737"/>
                  <a:pt x="751125" y="0"/>
                </a:cubicBezTo>
                <a:cubicBezTo>
                  <a:pt x="935409" y="-17737"/>
                  <a:pt x="974633" y="20018"/>
                  <a:pt x="1155577" y="0"/>
                </a:cubicBezTo>
                <a:cubicBezTo>
                  <a:pt x="1336521" y="-20018"/>
                  <a:pt x="1543020" y="30614"/>
                  <a:pt x="1820034" y="0"/>
                </a:cubicBezTo>
                <a:cubicBezTo>
                  <a:pt x="2097048" y="-30614"/>
                  <a:pt x="2067446" y="39593"/>
                  <a:pt x="2224486" y="0"/>
                </a:cubicBezTo>
                <a:cubicBezTo>
                  <a:pt x="2381526" y="-39593"/>
                  <a:pt x="2590854" y="39362"/>
                  <a:pt x="2802274" y="0"/>
                </a:cubicBezTo>
                <a:cubicBezTo>
                  <a:pt x="3013694" y="-39362"/>
                  <a:pt x="3330778" y="44412"/>
                  <a:pt x="3466731" y="0"/>
                </a:cubicBezTo>
                <a:cubicBezTo>
                  <a:pt x="3602684" y="-44412"/>
                  <a:pt x="3645470" y="17640"/>
                  <a:pt x="3784514" y="0"/>
                </a:cubicBezTo>
                <a:cubicBezTo>
                  <a:pt x="3923558" y="-17640"/>
                  <a:pt x="4022529" y="14180"/>
                  <a:pt x="4102298" y="0"/>
                </a:cubicBezTo>
                <a:cubicBezTo>
                  <a:pt x="4182067" y="-14180"/>
                  <a:pt x="4541297" y="85389"/>
                  <a:pt x="4853423" y="0"/>
                </a:cubicBezTo>
                <a:cubicBezTo>
                  <a:pt x="5165550" y="-85389"/>
                  <a:pt x="5184255" y="20686"/>
                  <a:pt x="5431212" y="0"/>
                </a:cubicBezTo>
                <a:cubicBezTo>
                  <a:pt x="5678169" y="-20686"/>
                  <a:pt x="5660105" y="16680"/>
                  <a:pt x="5748995" y="0"/>
                </a:cubicBezTo>
                <a:cubicBezTo>
                  <a:pt x="5837885" y="-16680"/>
                  <a:pt x="6043198" y="41983"/>
                  <a:pt x="6326784" y="0"/>
                </a:cubicBezTo>
                <a:cubicBezTo>
                  <a:pt x="6610370" y="-41983"/>
                  <a:pt x="6725900" y="52297"/>
                  <a:pt x="7077909" y="0"/>
                </a:cubicBezTo>
                <a:cubicBezTo>
                  <a:pt x="7429919" y="-52297"/>
                  <a:pt x="7399041" y="58815"/>
                  <a:pt x="7569029" y="0"/>
                </a:cubicBezTo>
                <a:cubicBezTo>
                  <a:pt x="7739017" y="-58815"/>
                  <a:pt x="7855243" y="23710"/>
                  <a:pt x="8060149" y="0"/>
                </a:cubicBezTo>
                <a:cubicBezTo>
                  <a:pt x="8265055" y="-23710"/>
                  <a:pt x="8529981" y="55503"/>
                  <a:pt x="8666827" y="0"/>
                </a:cubicBezTo>
                <a:cubicBezTo>
                  <a:pt x="8694152" y="262806"/>
                  <a:pt x="8620881" y="316078"/>
                  <a:pt x="8666827" y="584776"/>
                </a:cubicBezTo>
                <a:cubicBezTo>
                  <a:pt x="8535354" y="615257"/>
                  <a:pt x="8301940" y="549691"/>
                  <a:pt x="8089039" y="584776"/>
                </a:cubicBezTo>
                <a:cubicBezTo>
                  <a:pt x="7876138" y="619861"/>
                  <a:pt x="7643710" y="558732"/>
                  <a:pt x="7424582" y="584776"/>
                </a:cubicBezTo>
                <a:cubicBezTo>
                  <a:pt x="7205454" y="610820"/>
                  <a:pt x="6908390" y="521887"/>
                  <a:pt x="6760125" y="584776"/>
                </a:cubicBezTo>
                <a:cubicBezTo>
                  <a:pt x="6611860" y="647665"/>
                  <a:pt x="6542780" y="537405"/>
                  <a:pt x="6355673" y="584776"/>
                </a:cubicBezTo>
                <a:cubicBezTo>
                  <a:pt x="6168566" y="632147"/>
                  <a:pt x="5954869" y="557998"/>
                  <a:pt x="5604548" y="584776"/>
                </a:cubicBezTo>
                <a:cubicBezTo>
                  <a:pt x="5254228" y="611554"/>
                  <a:pt x="5262282" y="552570"/>
                  <a:pt x="5026760" y="584776"/>
                </a:cubicBezTo>
                <a:cubicBezTo>
                  <a:pt x="4791238" y="616982"/>
                  <a:pt x="4841394" y="573784"/>
                  <a:pt x="4708976" y="584776"/>
                </a:cubicBezTo>
                <a:cubicBezTo>
                  <a:pt x="4576558" y="595768"/>
                  <a:pt x="4340604" y="519472"/>
                  <a:pt x="4131188" y="584776"/>
                </a:cubicBezTo>
                <a:cubicBezTo>
                  <a:pt x="3921772" y="650080"/>
                  <a:pt x="3830226" y="571636"/>
                  <a:pt x="3640067" y="584776"/>
                </a:cubicBezTo>
                <a:cubicBezTo>
                  <a:pt x="3449908" y="597916"/>
                  <a:pt x="3347309" y="537710"/>
                  <a:pt x="3148947" y="584776"/>
                </a:cubicBezTo>
                <a:cubicBezTo>
                  <a:pt x="2950585" y="631842"/>
                  <a:pt x="2831688" y="527229"/>
                  <a:pt x="2657827" y="584776"/>
                </a:cubicBezTo>
                <a:cubicBezTo>
                  <a:pt x="2483966" y="642323"/>
                  <a:pt x="2268406" y="556313"/>
                  <a:pt x="2166707" y="584776"/>
                </a:cubicBezTo>
                <a:cubicBezTo>
                  <a:pt x="2065008" y="613239"/>
                  <a:pt x="1704622" y="510047"/>
                  <a:pt x="1502250" y="584776"/>
                </a:cubicBezTo>
                <a:cubicBezTo>
                  <a:pt x="1299878" y="659505"/>
                  <a:pt x="1058452" y="521788"/>
                  <a:pt x="924462" y="584776"/>
                </a:cubicBezTo>
                <a:cubicBezTo>
                  <a:pt x="790472" y="647764"/>
                  <a:pt x="753610" y="580416"/>
                  <a:pt x="606678" y="584776"/>
                </a:cubicBezTo>
                <a:cubicBezTo>
                  <a:pt x="459746" y="589136"/>
                  <a:pt x="300955" y="568639"/>
                  <a:pt x="0" y="584776"/>
                </a:cubicBezTo>
                <a:cubicBezTo>
                  <a:pt x="-18282" y="349643"/>
                  <a:pt x="43948" y="289542"/>
                  <a:pt x="0" y="0"/>
                </a:cubicBezTo>
                <a:close/>
              </a:path>
              <a:path w="8666827" h="584776" stroke="0" extrusionOk="0">
                <a:moveTo>
                  <a:pt x="0" y="0"/>
                </a:moveTo>
                <a:cubicBezTo>
                  <a:pt x="197153" y="-30647"/>
                  <a:pt x="389301" y="32973"/>
                  <a:pt x="491120" y="0"/>
                </a:cubicBezTo>
                <a:cubicBezTo>
                  <a:pt x="592939" y="-32973"/>
                  <a:pt x="695976" y="19349"/>
                  <a:pt x="808904" y="0"/>
                </a:cubicBezTo>
                <a:cubicBezTo>
                  <a:pt x="921832" y="-19349"/>
                  <a:pt x="1400775" y="25646"/>
                  <a:pt x="1560029" y="0"/>
                </a:cubicBezTo>
                <a:cubicBezTo>
                  <a:pt x="1719284" y="-25646"/>
                  <a:pt x="1836862" y="22687"/>
                  <a:pt x="2051149" y="0"/>
                </a:cubicBezTo>
                <a:cubicBezTo>
                  <a:pt x="2265436" y="-22687"/>
                  <a:pt x="2334145" y="54894"/>
                  <a:pt x="2542269" y="0"/>
                </a:cubicBezTo>
                <a:cubicBezTo>
                  <a:pt x="2750393" y="-54894"/>
                  <a:pt x="3084678" y="60526"/>
                  <a:pt x="3293394" y="0"/>
                </a:cubicBezTo>
                <a:cubicBezTo>
                  <a:pt x="3502111" y="-60526"/>
                  <a:pt x="3592531" y="45673"/>
                  <a:pt x="3697846" y="0"/>
                </a:cubicBezTo>
                <a:cubicBezTo>
                  <a:pt x="3803161" y="-45673"/>
                  <a:pt x="4141325" y="52476"/>
                  <a:pt x="4448971" y="0"/>
                </a:cubicBezTo>
                <a:cubicBezTo>
                  <a:pt x="4756618" y="-52476"/>
                  <a:pt x="4843916" y="25123"/>
                  <a:pt x="5200096" y="0"/>
                </a:cubicBezTo>
                <a:cubicBezTo>
                  <a:pt x="5556277" y="-25123"/>
                  <a:pt x="5520811" y="8719"/>
                  <a:pt x="5777885" y="0"/>
                </a:cubicBezTo>
                <a:cubicBezTo>
                  <a:pt x="6034959" y="-8719"/>
                  <a:pt x="6338366" y="16734"/>
                  <a:pt x="6529010" y="0"/>
                </a:cubicBezTo>
                <a:cubicBezTo>
                  <a:pt x="6719654" y="-16734"/>
                  <a:pt x="6783043" y="32352"/>
                  <a:pt x="7020130" y="0"/>
                </a:cubicBezTo>
                <a:cubicBezTo>
                  <a:pt x="7257217" y="-32352"/>
                  <a:pt x="7387935" y="24839"/>
                  <a:pt x="7511250" y="0"/>
                </a:cubicBezTo>
                <a:cubicBezTo>
                  <a:pt x="7634565" y="-24839"/>
                  <a:pt x="7846814" y="43140"/>
                  <a:pt x="8175707" y="0"/>
                </a:cubicBezTo>
                <a:cubicBezTo>
                  <a:pt x="8504600" y="-43140"/>
                  <a:pt x="8453256" y="19342"/>
                  <a:pt x="8666827" y="0"/>
                </a:cubicBezTo>
                <a:cubicBezTo>
                  <a:pt x="8728654" y="155552"/>
                  <a:pt x="8648121" y="302329"/>
                  <a:pt x="8666827" y="584776"/>
                </a:cubicBezTo>
                <a:cubicBezTo>
                  <a:pt x="8346269" y="622954"/>
                  <a:pt x="8257113" y="561294"/>
                  <a:pt x="8002370" y="584776"/>
                </a:cubicBezTo>
                <a:cubicBezTo>
                  <a:pt x="7747627" y="608258"/>
                  <a:pt x="7610338" y="541853"/>
                  <a:pt x="7424582" y="584776"/>
                </a:cubicBezTo>
                <a:cubicBezTo>
                  <a:pt x="7238826" y="627699"/>
                  <a:pt x="7181400" y="577701"/>
                  <a:pt x="7106798" y="584776"/>
                </a:cubicBezTo>
                <a:cubicBezTo>
                  <a:pt x="7032196" y="591851"/>
                  <a:pt x="6803508" y="578823"/>
                  <a:pt x="6702346" y="584776"/>
                </a:cubicBezTo>
                <a:cubicBezTo>
                  <a:pt x="6601184" y="590729"/>
                  <a:pt x="6164156" y="570383"/>
                  <a:pt x="5951221" y="584776"/>
                </a:cubicBezTo>
                <a:cubicBezTo>
                  <a:pt x="5738286" y="599169"/>
                  <a:pt x="5648982" y="557843"/>
                  <a:pt x="5373433" y="584776"/>
                </a:cubicBezTo>
                <a:cubicBezTo>
                  <a:pt x="5097884" y="611709"/>
                  <a:pt x="5054368" y="546676"/>
                  <a:pt x="4968981" y="584776"/>
                </a:cubicBezTo>
                <a:cubicBezTo>
                  <a:pt x="4883594" y="622876"/>
                  <a:pt x="4658243" y="584636"/>
                  <a:pt x="4391192" y="584776"/>
                </a:cubicBezTo>
                <a:cubicBezTo>
                  <a:pt x="4124141" y="584916"/>
                  <a:pt x="4198032" y="583159"/>
                  <a:pt x="4073409" y="584776"/>
                </a:cubicBezTo>
                <a:cubicBezTo>
                  <a:pt x="3948786" y="586393"/>
                  <a:pt x="3825169" y="583041"/>
                  <a:pt x="3755625" y="584776"/>
                </a:cubicBezTo>
                <a:cubicBezTo>
                  <a:pt x="3686081" y="586511"/>
                  <a:pt x="3335102" y="579298"/>
                  <a:pt x="3177837" y="584776"/>
                </a:cubicBezTo>
                <a:cubicBezTo>
                  <a:pt x="3020572" y="590254"/>
                  <a:pt x="2931988" y="561859"/>
                  <a:pt x="2773385" y="584776"/>
                </a:cubicBezTo>
                <a:cubicBezTo>
                  <a:pt x="2614782" y="607693"/>
                  <a:pt x="2368780" y="568781"/>
                  <a:pt x="2108928" y="584776"/>
                </a:cubicBezTo>
                <a:cubicBezTo>
                  <a:pt x="1849076" y="600771"/>
                  <a:pt x="1858856" y="559603"/>
                  <a:pt x="1704476" y="584776"/>
                </a:cubicBezTo>
                <a:cubicBezTo>
                  <a:pt x="1550096" y="609949"/>
                  <a:pt x="1193244" y="570465"/>
                  <a:pt x="1040019" y="584776"/>
                </a:cubicBezTo>
                <a:cubicBezTo>
                  <a:pt x="886794" y="599087"/>
                  <a:pt x="830397" y="574976"/>
                  <a:pt x="722236" y="584776"/>
                </a:cubicBezTo>
                <a:cubicBezTo>
                  <a:pt x="614075" y="594576"/>
                  <a:pt x="213764" y="554127"/>
                  <a:pt x="0" y="584776"/>
                </a:cubicBezTo>
                <a:cubicBezTo>
                  <a:pt x="-13348" y="466494"/>
                  <a:pt x="546" y="129001"/>
                  <a:pt x="0" y="0"/>
                </a:cubicBez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25400">
            <a:solidFill>
              <a:srgbClr val="7030A0">
                <a:alpha val="97000"/>
              </a:srgb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b="1" i="0" u="none" strike="noStrike" kern="1200" cap="all" spc="500" normalizeH="0" baseline="0" noProof="0">
                <a:ln>
                  <a:noFill/>
                </a:ln>
                <a:solidFill>
                  <a:srgbClr val="FFFFFF"/>
                </a:solidFill>
                <a:effectLst/>
                <a:uLnTx/>
                <a:uFillTx/>
                <a:latin typeface="Arial Rounded MT Bold" panose="020F0704030504030204" pitchFamily="34" charset="0"/>
              </a:rPr>
              <a:t>Demands summary</a:t>
            </a:r>
          </a:p>
        </p:txBody>
      </p:sp>
      <p:sp>
        <p:nvSpPr>
          <p:cNvPr id="8" name="Text Placeholder 3">
            <a:extLst>
              <a:ext uri="{FF2B5EF4-FFF2-40B4-BE49-F238E27FC236}">
                <a16:creationId xmlns:a16="http://schemas.microsoft.com/office/drawing/2014/main" id="{4A73C58F-5AE5-4570-B8AA-8CAFB458E365}"/>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cxnSp>
        <p:nvCxnSpPr>
          <p:cNvPr id="9" name="Straight Connector 8">
            <a:extLst>
              <a:ext uri="{FF2B5EF4-FFF2-40B4-BE49-F238E27FC236}">
                <a16:creationId xmlns:a16="http://schemas.microsoft.com/office/drawing/2014/main" id="{C6996114-3094-49A2-8F2E-F0BD76A4AB05}"/>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12" name="Text Placeholder 3">
            <a:extLst>
              <a:ext uri="{FF2B5EF4-FFF2-40B4-BE49-F238E27FC236}">
                <a16:creationId xmlns:a16="http://schemas.microsoft.com/office/drawing/2014/main" id="{251E4430-A0D9-4B6D-A9EE-F4DF4C608008}"/>
              </a:ext>
            </a:extLst>
          </p:cNvPr>
          <p:cNvSpPr txBox="1">
            <a:spLocks/>
          </p:cNvSpPr>
          <p:nvPr/>
        </p:nvSpPr>
        <p:spPr>
          <a:xfrm>
            <a:off x="2563905" y="3005979"/>
            <a:ext cx="2515279" cy="426632"/>
          </a:xfrm>
          <a:prstGeom prst="rect">
            <a:avLst/>
          </a:prstGeom>
          <a:solidFill>
            <a:schemeClr val="accent5">
              <a:lumMod val="75000"/>
            </a:schemeClr>
          </a:solidFill>
        </p:spPr>
        <p:txBody>
          <a:bodyPr vert="horz" wrap="square" lIns="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608965" lvl="1">
              <a:spcBef>
                <a:spcPts val="1333"/>
              </a:spcBef>
              <a:defRPr/>
            </a:pPr>
            <a:r>
              <a:rPr lang="en-US" sz="1600">
                <a:solidFill>
                  <a:srgbClr val="FFFFFF"/>
                </a:solidFill>
                <a:latin typeface="Aptos                                "/>
              </a:rPr>
              <a:t>Open DEMAND - 87</a:t>
            </a:r>
            <a:endParaRPr lang="en-US" sz="1600" b="1" i="0" u="none" strike="noStrike" kern="1200" cap="all" spc="500" normalizeH="0" baseline="0" noProof="0">
              <a:ln>
                <a:noFill/>
              </a:ln>
              <a:solidFill>
                <a:srgbClr val="FFFFFF"/>
              </a:solidFill>
              <a:effectLst/>
              <a:uLnTx/>
              <a:uFillTx/>
              <a:latin typeface="Aptos                                "/>
            </a:endParaRPr>
          </a:p>
        </p:txBody>
      </p:sp>
      <p:graphicFrame>
        <p:nvGraphicFramePr>
          <p:cNvPr id="20" name="Chart 19">
            <a:extLst>
              <a:ext uri="{FF2B5EF4-FFF2-40B4-BE49-F238E27FC236}">
                <a16:creationId xmlns:a16="http://schemas.microsoft.com/office/drawing/2014/main" id="{1D8395E6-9D66-4572-BB33-F9A667D4E5CB}"/>
              </a:ext>
            </a:extLst>
          </p:cNvPr>
          <p:cNvGraphicFramePr>
            <a:graphicFrameLocks/>
          </p:cNvGraphicFramePr>
          <p:nvPr>
            <p:extLst>
              <p:ext uri="{D42A27DB-BD31-4B8C-83A1-F6EECF244321}">
                <p14:modId xmlns:p14="http://schemas.microsoft.com/office/powerpoint/2010/main" val="2198953709"/>
              </p:ext>
            </p:extLst>
          </p:nvPr>
        </p:nvGraphicFramePr>
        <p:xfrm>
          <a:off x="5396022" y="1265479"/>
          <a:ext cx="6100763" cy="39076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9DC1F1AE-F72F-4EA7-89E8-FFFB96F578BC}"/>
              </a:ext>
            </a:extLst>
          </p:cNvPr>
          <p:cNvGraphicFramePr/>
          <p:nvPr>
            <p:extLst>
              <p:ext uri="{D42A27DB-BD31-4B8C-83A1-F6EECF244321}">
                <p14:modId xmlns:p14="http://schemas.microsoft.com/office/powerpoint/2010/main" val="3793706490"/>
              </p:ext>
            </p:extLst>
          </p:nvPr>
        </p:nvGraphicFramePr>
        <p:xfrm>
          <a:off x="5079184" y="735015"/>
          <a:ext cx="6394322" cy="53879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571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00DB-A5F6-0EA3-1A00-32B10CEA0D50}"/>
              </a:ext>
            </a:extLst>
          </p:cNvPr>
          <p:cNvSpPr>
            <a:spLocks noGrp="1"/>
          </p:cNvSpPr>
          <p:nvPr>
            <p:ph type="sldNum" sz="quarter" idx="4"/>
          </p:nvPr>
        </p:nvSpPr>
        <p:spPr/>
        <p:txBody>
          <a:bodyPr/>
          <a:lstStyle/>
          <a:p>
            <a:fld id="{9482FD28-1F30-446F-8AB5-85931E8E9E28}" type="slidenum">
              <a:rPr lang="en-US" smtClean="0"/>
              <a:pPr/>
              <a:t>5</a:t>
            </a:fld>
            <a:endParaRPr lang="en-US"/>
          </a:p>
        </p:txBody>
      </p:sp>
      <p:sp>
        <p:nvSpPr>
          <p:cNvPr id="10" name="2. Slide Title">
            <a:extLst>
              <a:ext uri="{FF2B5EF4-FFF2-40B4-BE49-F238E27FC236}">
                <a16:creationId xmlns:a16="http://schemas.microsoft.com/office/drawing/2014/main" id="{69840B31-2BAA-4995-8BCE-CB7C742F07D2}"/>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Major Projects:</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sp>
        <p:nvSpPr>
          <p:cNvPr id="11" name="Text Placeholder 3">
            <a:extLst>
              <a:ext uri="{FF2B5EF4-FFF2-40B4-BE49-F238E27FC236}">
                <a16:creationId xmlns:a16="http://schemas.microsoft.com/office/drawing/2014/main" id="{09C47CF8-FD68-4DB7-AA72-68648C27FAF0}"/>
              </a:ext>
            </a:extLst>
          </p:cNvPr>
          <p:cNvSpPr txBox="1">
            <a:spLocks/>
          </p:cNvSpPr>
          <p:nvPr/>
        </p:nvSpPr>
        <p:spPr>
          <a:xfrm>
            <a:off x="2972722" y="96055"/>
            <a:ext cx="8666827" cy="584776"/>
          </a:xfrm>
          <a:custGeom>
            <a:avLst/>
            <a:gdLst>
              <a:gd name="connsiteX0" fmla="*/ 0 w 8666827"/>
              <a:gd name="connsiteY0" fmla="*/ 0 h 584776"/>
              <a:gd name="connsiteX1" fmla="*/ 751125 w 8666827"/>
              <a:gd name="connsiteY1" fmla="*/ 0 h 584776"/>
              <a:gd name="connsiteX2" fmla="*/ 1155577 w 8666827"/>
              <a:gd name="connsiteY2" fmla="*/ 0 h 584776"/>
              <a:gd name="connsiteX3" fmla="*/ 1820034 w 8666827"/>
              <a:gd name="connsiteY3" fmla="*/ 0 h 584776"/>
              <a:gd name="connsiteX4" fmla="*/ 2224486 w 8666827"/>
              <a:gd name="connsiteY4" fmla="*/ 0 h 584776"/>
              <a:gd name="connsiteX5" fmla="*/ 2802274 w 8666827"/>
              <a:gd name="connsiteY5" fmla="*/ 0 h 584776"/>
              <a:gd name="connsiteX6" fmla="*/ 3466731 w 8666827"/>
              <a:gd name="connsiteY6" fmla="*/ 0 h 584776"/>
              <a:gd name="connsiteX7" fmla="*/ 3784514 w 8666827"/>
              <a:gd name="connsiteY7" fmla="*/ 0 h 584776"/>
              <a:gd name="connsiteX8" fmla="*/ 4102298 w 8666827"/>
              <a:gd name="connsiteY8" fmla="*/ 0 h 584776"/>
              <a:gd name="connsiteX9" fmla="*/ 4853423 w 8666827"/>
              <a:gd name="connsiteY9" fmla="*/ 0 h 584776"/>
              <a:gd name="connsiteX10" fmla="*/ 5431212 w 8666827"/>
              <a:gd name="connsiteY10" fmla="*/ 0 h 584776"/>
              <a:gd name="connsiteX11" fmla="*/ 5748995 w 8666827"/>
              <a:gd name="connsiteY11" fmla="*/ 0 h 584776"/>
              <a:gd name="connsiteX12" fmla="*/ 6326784 w 8666827"/>
              <a:gd name="connsiteY12" fmla="*/ 0 h 584776"/>
              <a:gd name="connsiteX13" fmla="*/ 7077909 w 8666827"/>
              <a:gd name="connsiteY13" fmla="*/ 0 h 584776"/>
              <a:gd name="connsiteX14" fmla="*/ 7569029 w 8666827"/>
              <a:gd name="connsiteY14" fmla="*/ 0 h 584776"/>
              <a:gd name="connsiteX15" fmla="*/ 8060149 w 8666827"/>
              <a:gd name="connsiteY15" fmla="*/ 0 h 584776"/>
              <a:gd name="connsiteX16" fmla="*/ 8666827 w 8666827"/>
              <a:gd name="connsiteY16" fmla="*/ 0 h 584776"/>
              <a:gd name="connsiteX17" fmla="*/ 8666827 w 8666827"/>
              <a:gd name="connsiteY17" fmla="*/ 584776 h 584776"/>
              <a:gd name="connsiteX18" fmla="*/ 8089039 w 8666827"/>
              <a:gd name="connsiteY18" fmla="*/ 584776 h 584776"/>
              <a:gd name="connsiteX19" fmla="*/ 7424582 w 8666827"/>
              <a:gd name="connsiteY19" fmla="*/ 584776 h 584776"/>
              <a:gd name="connsiteX20" fmla="*/ 6760125 w 8666827"/>
              <a:gd name="connsiteY20" fmla="*/ 584776 h 584776"/>
              <a:gd name="connsiteX21" fmla="*/ 6355673 w 8666827"/>
              <a:gd name="connsiteY21" fmla="*/ 584776 h 584776"/>
              <a:gd name="connsiteX22" fmla="*/ 5604548 w 8666827"/>
              <a:gd name="connsiteY22" fmla="*/ 584776 h 584776"/>
              <a:gd name="connsiteX23" fmla="*/ 5026760 w 8666827"/>
              <a:gd name="connsiteY23" fmla="*/ 584776 h 584776"/>
              <a:gd name="connsiteX24" fmla="*/ 4708976 w 8666827"/>
              <a:gd name="connsiteY24" fmla="*/ 584776 h 584776"/>
              <a:gd name="connsiteX25" fmla="*/ 4131188 w 8666827"/>
              <a:gd name="connsiteY25" fmla="*/ 584776 h 584776"/>
              <a:gd name="connsiteX26" fmla="*/ 3640067 w 8666827"/>
              <a:gd name="connsiteY26" fmla="*/ 584776 h 584776"/>
              <a:gd name="connsiteX27" fmla="*/ 3148947 w 8666827"/>
              <a:gd name="connsiteY27" fmla="*/ 584776 h 584776"/>
              <a:gd name="connsiteX28" fmla="*/ 2657827 w 8666827"/>
              <a:gd name="connsiteY28" fmla="*/ 584776 h 584776"/>
              <a:gd name="connsiteX29" fmla="*/ 2166707 w 8666827"/>
              <a:gd name="connsiteY29" fmla="*/ 584776 h 584776"/>
              <a:gd name="connsiteX30" fmla="*/ 1502250 w 8666827"/>
              <a:gd name="connsiteY30" fmla="*/ 584776 h 584776"/>
              <a:gd name="connsiteX31" fmla="*/ 924462 w 8666827"/>
              <a:gd name="connsiteY31" fmla="*/ 584776 h 584776"/>
              <a:gd name="connsiteX32" fmla="*/ 606678 w 8666827"/>
              <a:gd name="connsiteY32" fmla="*/ 584776 h 584776"/>
              <a:gd name="connsiteX33" fmla="*/ 0 w 8666827"/>
              <a:gd name="connsiteY33" fmla="*/ 584776 h 584776"/>
              <a:gd name="connsiteX34" fmla="*/ 0 w 8666827"/>
              <a:gd name="connsiteY34"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6827" h="584776" fill="none" extrusionOk="0">
                <a:moveTo>
                  <a:pt x="0" y="0"/>
                </a:moveTo>
                <a:cubicBezTo>
                  <a:pt x="275800" y="-70576"/>
                  <a:pt x="566842" y="17737"/>
                  <a:pt x="751125" y="0"/>
                </a:cubicBezTo>
                <a:cubicBezTo>
                  <a:pt x="935409" y="-17737"/>
                  <a:pt x="974633" y="20018"/>
                  <a:pt x="1155577" y="0"/>
                </a:cubicBezTo>
                <a:cubicBezTo>
                  <a:pt x="1336521" y="-20018"/>
                  <a:pt x="1543020" y="30614"/>
                  <a:pt x="1820034" y="0"/>
                </a:cubicBezTo>
                <a:cubicBezTo>
                  <a:pt x="2097048" y="-30614"/>
                  <a:pt x="2067446" y="39593"/>
                  <a:pt x="2224486" y="0"/>
                </a:cubicBezTo>
                <a:cubicBezTo>
                  <a:pt x="2381526" y="-39593"/>
                  <a:pt x="2590854" y="39362"/>
                  <a:pt x="2802274" y="0"/>
                </a:cubicBezTo>
                <a:cubicBezTo>
                  <a:pt x="3013694" y="-39362"/>
                  <a:pt x="3330778" y="44412"/>
                  <a:pt x="3466731" y="0"/>
                </a:cubicBezTo>
                <a:cubicBezTo>
                  <a:pt x="3602684" y="-44412"/>
                  <a:pt x="3645470" y="17640"/>
                  <a:pt x="3784514" y="0"/>
                </a:cubicBezTo>
                <a:cubicBezTo>
                  <a:pt x="3923558" y="-17640"/>
                  <a:pt x="4022529" y="14180"/>
                  <a:pt x="4102298" y="0"/>
                </a:cubicBezTo>
                <a:cubicBezTo>
                  <a:pt x="4182067" y="-14180"/>
                  <a:pt x="4541297" y="85389"/>
                  <a:pt x="4853423" y="0"/>
                </a:cubicBezTo>
                <a:cubicBezTo>
                  <a:pt x="5165550" y="-85389"/>
                  <a:pt x="5184255" y="20686"/>
                  <a:pt x="5431212" y="0"/>
                </a:cubicBezTo>
                <a:cubicBezTo>
                  <a:pt x="5678169" y="-20686"/>
                  <a:pt x="5660105" y="16680"/>
                  <a:pt x="5748995" y="0"/>
                </a:cubicBezTo>
                <a:cubicBezTo>
                  <a:pt x="5837885" y="-16680"/>
                  <a:pt x="6043198" y="41983"/>
                  <a:pt x="6326784" y="0"/>
                </a:cubicBezTo>
                <a:cubicBezTo>
                  <a:pt x="6610370" y="-41983"/>
                  <a:pt x="6725900" y="52297"/>
                  <a:pt x="7077909" y="0"/>
                </a:cubicBezTo>
                <a:cubicBezTo>
                  <a:pt x="7429919" y="-52297"/>
                  <a:pt x="7399041" y="58815"/>
                  <a:pt x="7569029" y="0"/>
                </a:cubicBezTo>
                <a:cubicBezTo>
                  <a:pt x="7739017" y="-58815"/>
                  <a:pt x="7855243" y="23710"/>
                  <a:pt x="8060149" y="0"/>
                </a:cubicBezTo>
                <a:cubicBezTo>
                  <a:pt x="8265055" y="-23710"/>
                  <a:pt x="8529981" y="55503"/>
                  <a:pt x="8666827" y="0"/>
                </a:cubicBezTo>
                <a:cubicBezTo>
                  <a:pt x="8694152" y="262806"/>
                  <a:pt x="8620881" y="316078"/>
                  <a:pt x="8666827" y="584776"/>
                </a:cubicBezTo>
                <a:cubicBezTo>
                  <a:pt x="8535354" y="615257"/>
                  <a:pt x="8301940" y="549691"/>
                  <a:pt x="8089039" y="584776"/>
                </a:cubicBezTo>
                <a:cubicBezTo>
                  <a:pt x="7876138" y="619861"/>
                  <a:pt x="7643710" y="558732"/>
                  <a:pt x="7424582" y="584776"/>
                </a:cubicBezTo>
                <a:cubicBezTo>
                  <a:pt x="7205454" y="610820"/>
                  <a:pt x="6908390" y="521887"/>
                  <a:pt x="6760125" y="584776"/>
                </a:cubicBezTo>
                <a:cubicBezTo>
                  <a:pt x="6611860" y="647665"/>
                  <a:pt x="6542780" y="537405"/>
                  <a:pt x="6355673" y="584776"/>
                </a:cubicBezTo>
                <a:cubicBezTo>
                  <a:pt x="6168566" y="632147"/>
                  <a:pt x="5954869" y="557998"/>
                  <a:pt x="5604548" y="584776"/>
                </a:cubicBezTo>
                <a:cubicBezTo>
                  <a:pt x="5254228" y="611554"/>
                  <a:pt x="5262282" y="552570"/>
                  <a:pt x="5026760" y="584776"/>
                </a:cubicBezTo>
                <a:cubicBezTo>
                  <a:pt x="4791238" y="616982"/>
                  <a:pt x="4841394" y="573784"/>
                  <a:pt x="4708976" y="584776"/>
                </a:cubicBezTo>
                <a:cubicBezTo>
                  <a:pt x="4576558" y="595768"/>
                  <a:pt x="4340604" y="519472"/>
                  <a:pt x="4131188" y="584776"/>
                </a:cubicBezTo>
                <a:cubicBezTo>
                  <a:pt x="3921772" y="650080"/>
                  <a:pt x="3830226" y="571636"/>
                  <a:pt x="3640067" y="584776"/>
                </a:cubicBezTo>
                <a:cubicBezTo>
                  <a:pt x="3449908" y="597916"/>
                  <a:pt x="3347309" y="537710"/>
                  <a:pt x="3148947" y="584776"/>
                </a:cubicBezTo>
                <a:cubicBezTo>
                  <a:pt x="2950585" y="631842"/>
                  <a:pt x="2831688" y="527229"/>
                  <a:pt x="2657827" y="584776"/>
                </a:cubicBezTo>
                <a:cubicBezTo>
                  <a:pt x="2483966" y="642323"/>
                  <a:pt x="2268406" y="556313"/>
                  <a:pt x="2166707" y="584776"/>
                </a:cubicBezTo>
                <a:cubicBezTo>
                  <a:pt x="2065008" y="613239"/>
                  <a:pt x="1704622" y="510047"/>
                  <a:pt x="1502250" y="584776"/>
                </a:cubicBezTo>
                <a:cubicBezTo>
                  <a:pt x="1299878" y="659505"/>
                  <a:pt x="1058452" y="521788"/>
                  <a:pt x="924462" y="584776"/>
                </a:cubicBezTo>
                <a:cubicBezTo>
                  <a:pt x="790472" y="647764"/>
                  <a:pt x="753610" y="580416"/>
                  <a:pt x="606678" y="584776"/>
                </a:cubicBezTo>
                <a:cubicBezTo>
                  <a:pt x="459746" y="589136"/>
                  <a:pt x="300955" y="568639"/>
                  <a:pt x="0" y="584776"/>
                </a:cubicBezTo>
                <a:cubicBezTo>
                  <a:pt x="-18282" y="349643"/>
                  <a:pt x="43948" y="289542"/>
                  <a:pt x="0" y="0"/>
                </a:cubicBezTo>
                <a:close/>
              </a:path>
              <a:path w="8666827" h="584776" stroke="0" extrusionOk="0">
                <a:moveTo>
                  <a:pt x="0" y="0"/>
                </a:moveTo>
                <a:cubicBezTo>
                  <a:pt x="197153" y="-30647"/>
                  <a:pt x="389301" y="32973"/>
                  <a:pt x="491120" y="0"/>
                </a:cubicBezTo>
                <a:cubicBezTo>
                  <a:pt x="592939" y="-32973"/>
                  <a:pt x="695976" y="19349"/>
                  <a:pt x="808904" y="0"/>
                </a:cubicBezTo>
                <a:cubicBezTo>
                  <a:pt x="921832" y="-19349"/>
                  <a:pt x="1400775" y="25646"/>
                  <a:pt x="1560029" y="0"/>
                </a:cubicBezTo>
                <a:cubicBezTo>
                  <a:pt x="1719284" y="-25646"/>
                  <a:pt x="1836862" y="22687"/>
                  <a:pt x="2051149" y="0"/>
                </a:cubicBezTo>
                <a:cubicBezTo>
                  <a:pt x="2265436" y="-22687"/>
                  <a:pt x="2334145" y="54894"/>
                  <a:pt x="2542269" y="0"/>
                </a:cubicBezTo>
                <a:cubicBezTo>
                  <a:pt x="2750393" y="-54894"/>
                  <a:pt x="3084678" y="60526"/>
                  <a:pt x="3293394" y="0"/>
                </a:cubicBezTo>
                <a:cubicBezTo>
                  <a:pt x="3502111" y="-60526"/>
                  <a:pt x="3592531" y="45673"/>
                  <a:pt x="3697846" y="0"/>
                </a:cubicBezTo>
                <a:cubicBezTo>
                  <a:pt x="3803161" y="-45673"/>
                  <a:pt x="4141325" y="52476"/>
                  <a:pt x="4448971" y="0"/>
                </a:cubicBezTo>
                <a:cubicBezTo>
                  <a:pt x="4756618" y="-52476"/>
                  <a:pt x="4843916" y="25123"/>
                  <a:pt x="5200096" y="0"/>
                </a:cubicBezTo>
                <a:cubicBezTo>
                  <a:pt x="5556277" y="-25123"/>
                  <a:pt x="5520811" y="8719"/>
                  <a:pt x="5777885" y="0"/>
                </a:cubicBezTo>
                <a:cubicBezTo>
                  <a:pt x="6034959" y="-8719"/>
                  <a:pt x="6338366" y="16734"/>
                  <a:pt x="6529010" y="0"/>
                </a:cubicBezTo>
                <a:cubicBezTo>
                  <a:pt x="6719654" y="-16734"/>
                  <a:pt x="6783043" y="32352"/>
                  <a:pt x="7020130" y="0"/>
                </a:cubicBezTo>
                <a:cubicBezTo>
                  <a:pt x="7257217" y="-32352"/>
                  <a:pt x="7387935" y="24839"/>
                  <a:pt x="7511250" y="0"/>
                </a:cubicBezTo>
                <a:cubicBezTo>
                  <a:pt x="7634565" y="-24839"/>
                  <a:pt x="7846814" y="43140"/>
                  <a:pt x="8175707" y="0"/>
                </a:cubicBezTo>
                <a:cubicBezTo>
                  <a:pt x="8504600" y="-43140"/>
                  <a:pt x="8453256" y="19342"/>
                  <a:pt x="8666827" y="0"/>
                </a:cubicBezTo>
                <a:cubicBezTo>
                  <a:pt x="8728654" y="155552"/>
                  <a:pt x="8648121" y="302329"/>
                  <a:pt x="8666827" y="584776"/>
                </a:cubicBezTo>
                <a:cubicBezTo>
                  <a:pt x="8346269" y="622954"/>
                  <a:pt x="8257113" y="561294"/>
                  <a:pt x="8002370" y="584776"/>
                </a:cubicBezTo>
                <a:cubicBezTo>
                  <a:pt x="7747627" y="608258"/>
                  <a:pt x="7610338" y="541853"/>
                  <a:pt x="7424582" y="584776"/>
                </a:cubicBezTo>
                <a:cubicBezTo>
                  <a:pt x="7238826" y="627699"/>
                  <a:pt x="7181400" y="577701"/>
                  <a:pt x="7106798" y="584776"/>
                </a:cubicBezTo>
                <a:cubicBezTo>
                  <a:pt x="7032196" y="591851"/>
                  <a:pt x="6803508" y="578823"/>
                  <a:pt x="6702346" y="584776"/>
                </a:cubicBezTo>
                <a:cubicBezTo>
                  <a:pt x="6601184" y="590729"/>
                  <a:pt x="6164156" y="570383"/>
                  <a:pt x="5951221" y="584776"/>
                </a:cubicBezTo>
                <a:cubicBezTo>
                  <a:pt x="5738286" y="599169"/>
                  <a:pt x="5648982" y="557843"/>
                  <a:pt x="5373433" y="584776"/>
                </a:cubicBezTo>
                <a:cubicBezTo>
                  <a:pt x="5097884" y="611709"/>
                  <a:pt x="5054368" y="546676"/>
                  <a:pt x="4968981" y="584776"/>
                </a:cubicBezTo>
                <a:cubicBezTo>
                  <a:pt x="4883594" y="622876"/>
                  <a:pt x="4658243" y="584636"/>
                  <a:pt x="4391192" y="584776"/>
                </a:cubicBezTo>
                <a:cubicBezTo>
                  <a:pt x="4124141" y="584916"/>
                  <a:pt x="4198032" y="583159"/>
                  <a:pt x="4073409" y="584776"/>
                </a:cubicBezTo>
                <a:cubicBezTo>
                  <a:pt x="3948786" y="586393"/>
                  <a:pt x="3825169" y="583041"/>
                  <a:pt x="3755625" y="584776"/>
                </a:cubicBezTo>
                <a:cubicBezTo>
                  <a:pt x="3686081" y="586511"/>
                  <a:pt x="3335102" y="579298"/>
                  <a:pt x="3177837" y="584776"/>
                </a:cubicBezTo>
                <a:cubicBezTo>
                  <a:pt x="3020572" y="590254"/>
                  <a:pt x="2931988" y="561859"/>
                  <a:pt x="2773385" y="584776"/>
                </a:cubicBezTo>
                <a:cubicBezTo>
                  <a:pt x="2614782" y="607693"/>
                  <a:pt x="2368780" y="568781"/>
                  <a:pt x="2108928" y="584776"/>
                </a:cubicBezTo>
                <a:cubicBezTo>
                  <a:pt x="1849076" y="600771"/>
                  <a:pt x="1858856" y="559603"/>
                  <a:pt x="1704476" y="584776"/>
                </a:cubicBezTo>
                <a:cubicBezTo>
                  <a:pt x="1550096" y="609949"/>
                  <a:pt x="1193244" y="570465"/>
                  <a:pt x="1040019" y="584776"/>
                </a:cubicBezTo>
                <a:cubicBezTo>
                  <a:pt x="886794" y="599087"/>
                  <a:pt x="830397" y="574976"/>
                  <a:pt x="722236" y="584776"/>
                </a:cubicBezTo>
                <a:cubicBezTo>
                  <a:pt x="614075" y="594576"/>
                  <a:pt x="213764" y="554127"/>
                  <a:pt x="0" y="584776"/>
                </a:cubicBezTo>
                <a:cubicBezTo>
                  <a:pt x="-13348" y="466494"/>
                  <a:pt x="546" y="129001"/>
                  <a:pt x="0" y="0"/>
                </a:cubicBez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25400">
            <a:solidFill>
              <a:srgbClr val="7030A0">
                <a:alpha val="97000"/>
              </a:srgb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b="1" i="0" u="none" strike="noStrike" kern="1200" cap="all" spc="500" normalizeH="0" baseline="0" noProof="0">
                <a:ln>
                  <a:noFill/>
                </a:ln>
                <a:solidFill>
                  <a:srgbClr val="FFFFFF"/>
                </a:solidFill>
                <a:effectLst/>
                <a:uLnTx/>
                <a:uFillTx/>
                <a:latin typeface="Arial Rounded MT Bold" panose="020F0704030504030204" pitchFamily="34" charset="0"/>
              </a:rPr>
              <a:t>Demands summary</a:t>
            </a:r>
          </a:p>
        </p:txBody>
      </p:sp>
      <p:graphicFrame>
        <p:nvGraphicFramePr>
          <p:cNvPr id="7" name="Chart 6">
            <a:extLst>
              <a:ext uri="{FF2B5EF4-FFF2-40B4-BE49-F238E27FC236}">
                <a16:creationId xmlns:a16="http://schemas.microsoft.com/office/drawing/2014/main" id="{53545EEB-9217-477A-9086-F23D12C3D94F}"/>
              </a:ext>
            </a:extLst>
          </p:cNvPr>
          <p:cNvGraphicFramePr/>
          <p:nvPr>
            <p:extLst>
              <p:ext uri="{D42A27DB-BD31-4B8C-83A1-F6EECF244321}">
                <p14:modId xmlns:p14="http://schemas.microsoft.com/office/powerpoint/2010/main" val="1028979133"/>
              </p:ext>
            </p:extLst>
          </p:nvPr>
        </p:nvGraphicFramePr>
        <p:xfrm>
          <a:off x="2153298" y="869878"/>
          <a:ext cx="8769835" cy="5690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174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00DB-A5F6-0EA3-1A00-32B10CEA0D50}"/>
              </a:ext>
            </a:extLst>
          </p:cNvPr>
          <p:cNvSpPr>
            <a:spLocks noGrp="1"/>
          </p:cNvSpPr>
          <p:nvPr>
            <p:ph type="sldNum" sz="quarter" idx="4"/>
          </p:nvPr>
        </p:nvSpPr>
        <p:spPr/>
        <p:txBody>
          <a:bodyPr/>
          <a:lstStyle/>
          <a:p>
            <a:fld id="{9482FD28-1F30-446F-8AB5-85931E8E9E28}" type="slidenum">
              <a:rPr lang="en-US" smtClean="0"/>
              <a:pPr/>
              <a:t>6</a:t>
            </a:fld>
            <a:endParaRPr lang="en-US"/>
          </a:p>
        </p:txBody>
      </p:sp>
      <p:sp>
        <p:nvSpPr>
          <p:cNvPr id="10" name="2. Slide Title">
            <a:extLst>
              <a:ext uri="{FF2B5EF4-FFF2-40B4-BE49-F238E27FC236}">
                <a16:creationId xmlns:a16="http://schemas.microsoft.com/office/drawing/2014/main" id="{69840B31-2BAA-4995-8BCE-CB7C742F07D2}"/>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Major Projects:</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graphicFrame>
        <p:nvGraphicFramePr>
          <p:cNvPr id="23" name="Chart 22">
            <a:extLst>
              <a:ext uri="{FF2B5EF4-FFF2-40B4-BE49-F238E27FC236}">
                <a16:creationId xmlns:a16="http://schemas.microsoft.com/office/drawing/2014/main" id="{492DC2C4-B7B6-481C-9A65-73C622C9E709}"/>
              </a:ext>
            </a:extLst>
          </p:cNvPr>
          <p:cNvGraphicFramePr/>
          <p:nvPr>
            <p:extLst>
              <p:ext uri="{D42A27DB-BD31-4B8C-83A1-F6EECF244321}">
                <p14:modId xmlns:p14="http://schemas.microsoft.com/office/powerpoint/2010/main" val="1784116440"/>
              </p:ext>
            </p:extLst>
          </p:nvPr>
        </p:nvGraphicFramePr>
        <p:xfrm>
          <a:off x="2153299" y="1252728"/>
          <a:ext cx="3942701" cy="5307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27AD878-7102-4806-BC4D-3993C620817E}"/>
              </a:ext>
            </a:extLst>
          </p:cNvPr>
          <p:cNvGraphicFramePr>
            <a:graphicFrameLocks noGrp="1"/>
          </p:cNvGraphicFramePr>
          <p:nvPr>
            <p:extLst>
              <p:ext uri="{D42A27DB-BD31-4B8C-83A1-F6EECF244321}">
                <p14:modId xmlns:p14="http://schemas.microsoft.com/office/powerpoint/2010/main" val="4226360384"/>
              </p:ext>
            </p:extLst>
          </p:nvPr>
        </p:nvGraphicFramePr>
        <p:xfrm>
          <a:off x="6935206" y="1348869"/>
          <a:ext cx="3600398" cy="3085972"/>
        </p:xfrm>
        <a:graphic>
          <a:graphicData uri="http://schemas.openxmlformats.org/drawingml/2006/table">
            <a:tbl>
              <a:tblPr firstRow="1" bandRow="1">
                <a:tableStyleId>{5C22544A-7EE6-4342-B048-85BDC9FD1C3A}</a:tableStyleId>
              </a:tblPr>
              <a:tblGrid>
                <a:gridCol w="2097404">
                  <a:extLst>
                    <a:ext uri="{9D8B030D-6E8A-4147-A177-3AD203B41FA5}">
                      <a16:colId xmlns:a16="http://schemas.microsoft.com/office/drawing/2014/main" val="3019946375"/>
                    </a:ext>
                  </a:extLst>
                </a:gridCol>
                <a:gridCol w="1502994">
                  <a:extLst>
                    <a:ext uri="{9D8B030D-6E8A-4147-A177-3AD203B41FA5}">
                      <a16:colId xmlns:a16="http://schemas.microsoft.com/office/drawing/2014/main" val="3019364144"/>
                    </a:ext>
                  </a:extLst>
                </a:gridCol>
              </a:tblGrid>
              <a:tr h="384960">
                <a:tc>
                  <a:txBody>
                    <a:bodyPr/>
                    <a:lstStyle/>
                    <a:p>
                      <a:pPr algn="ctr" fontAlgn="b"/>
                      <a:r>
                        <a:rPr kumimoji="0" lang="en-US" sz="1600" b="1" kern="1200" baseline="0">
                          <a:solidFill>
                            <a:srgbClr val="000000"/>
                          </a:solidFill>
                          <a:effectLst/>
                          <a:latin typeface="Aptos" panose="020B0004020202020204"/>
                          <a:ea typeface="+mn-ea"/>
                          <a:cs typeface="+mn-cs"/>
                        </a:rPr>
                        <a:t>Days Wise Pendency</a:t>
                      </a:r>
                    </a:p>
                  </a:txBody>
                  <a:tcPr marL="7199" marR="7199" marT="7199" marB="7199" anchor="ctr"/>
                </a:tc>
                <a:tc>
                  <a:txBody>
                    <a:bodyPr/>
                    <a:lstStyle/>
                    <a:p>
                      <a:pPr algn="ctr" fontAlgn="b"/>
                      <a:r>
                        <a:rPr kumimoji="0" lang="en-US" sz="1600" b="1" kern="1200" baseline="0">
                          <a:solidFill>
                            <a:srgbClr val="000000"/>
                          </a:solidFill>
                          <a:effectLst/>
                          <a:latin typeface="Aptos" panose="020B0004020202020204"/>
                          <a:ea typeface="+mn-ea"/>
                          <a:cs typeface="+mn-cs"/>
                        </a:rPr>
                        <a:t>Count</a:t>
                      </a:r>
                    </a:p>
                  </a:txBody>
                  <a:tcPr marL="7199" marR="7199" marT="7199" marB="7199" anchor="ctr"/>
                </a:tc>
                <a:extLst>
                  <a:ext uri="{0D108BD9-81ED-4DB2-BD59-A6C34878D82A}">
                    <a16:rowId xmlns:a16="http://schemas.microsoft.com/office/drawing/2014/main" val="3975246814"/>
                  </a:ext>
                </a:extLst>
              </a:tr>
              <a:tr h="675253">
                <a:tc>
                  <a:txBody>
                    <a:bodyPr/>
                    <a:lstStyle/>
                    <a:p>
                      <a:pPr marL="0" marR="0" algn="ctr" rtl="0" fontAlgn="t">
                        <a:spcBef>
                          <a:spcPts val="0"/>
                        </a:spcBef>
                        <a:spcAft>
                          <a:spcPts val="0"/>
                        </a:spcAft>
                      </a:pPr>
                      <a:r>
                        <a:rPr lang="en-US" sz="1400" b="1" i="0" u="none" strike="noStrike" kern="1200" baseline="0">
                          <a:solidFill>
                            <a:srgbClr val="000000"/>
                          </a:solidFill>
                          <a:effectLst/>
                          <a:latin typeface="Arial" panose="020B0604020202020204" pitchFamily="34" charset="0"/>
                          <a:ea typeface="+mn-ea"/>
                          <a:cs typeface="Arial" panose="020B0604020202020204" pitchFamily="34" charset="0"/>
                        </a:rPr>
                        <a:t> &gt; 90 days</a:t>
                      </a:r>
                      <a:endParaRPr lang="en-IN" sz="1400" b="1" i="0" u="none" strike="noStrike" kern="1200" baseline="0">
                        <a:solidFill>
                          <a:srgbClr val="000000"/>
                        </a:solidFill>
                        <a:effectLst/>
                        <a:latin typeface="Arial" panose="020B0604020202020204" pitchFamily="34" charset="0"/>
                        <a:ea typeface="+mn-ea"/>
                        <a:cs typeface="Arial" panose="020B0604020202020204" pitchFamily="34" charset="0"/>
                      </a:endParaRP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0</a:t>
                      </a:r>
                      <a:endParaRPr lang="en-IN" sz="1400" baseline="0">
                        <a:effectLst/>
                        <a:latin typeface="Aptos" panose="020B0004020202020204"/>
                      </a:endParaRPr>
                    </a:p>
                  </a:txBody>
                  <a:tcPr marL="7199" marR="7199" marT="7199" marB="7199" anchor="ctr"/>
                </a:tc>
                <a:extLst>
                  <a:ext uri="{0D108BD9-81ED-4DB2-BD59-A6C34878D82A}">
                    <a16:rowId xmlns:a16="http://schemas.microsoft.com/office/drawing/2014/main" val="3078205159"/>
                  </a:ext>
                </a:extLst>
              </a:tr>
              <a:tr h="675253">
                <a:tc>
                  <a:txBody>
                    <a:bodyPr/>
                    <a:lstStyle/>
                    <a:p>
                      <a:pPr algn="ctr" fontAlgn="b"/>
                      <a:r>
                        <a:rPr lang="en-US" sz="1400" b="1" i="0" u="none" strike="noStrike" kern="1200" baseline="0">
                          <a:solidFill>
                            <a:srgbClr val="000000"/>
                          </a:solidFill>
                          <a:effectLst/>
                          <a:latin typeface="Arial" panose="020B0604020202020204" pitchFamily="34" charset="0"/>
                          <a:ea typeface="+mn-ea"/>
                          <a:cs typeface="Arial" panose="020B0604020202020204" pitchFamily="34" charset="0"/>
                        </a:rPr>
                        <a:t>61-90 days</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0</a:t>
                      </a:r>
                      <a:endParaRPr lang="en-IN" sz="1400" baseline="0">
                        <a:effectLst/>
                        <a:latin typeface="Aptos" panose="020B0004020202020204"/>
                      </a:endParaRPr>
                    </a:p>
                  </a:txBody>
                  <a:tcPr marL="7199" marR="7199" marT="7199" marB="7199" anchor="ctr"/>
                </a:tc>
                <a:extLst>
                  <a:ext uri="{0D108BD9-81ED-4DB2-BD59-A6C34878D82A}">
                    <a16:rowId xmlns:a16="http://schemas.microsoft.com/office/drawing/2014/main" val="2323812609"/>
                  </a:ext>
                </a:extLst>
              </a:tr>
              <a:tr h="675253">
                <a:tc>
                  <a:txBody>
                    <a:bodyPr/>
                    <a:lstStyle/>
                    <a:p>
                      <a:pPr algn="ctr" fontAlgn="b"/>
                      <a:r>
                        <a:rPr lang="en-US" sz="1400" b="1" i="0" u="none" strike="noStrike" baseline="0">
                          <a:solidFill>
                            <a:srgbClr val="000000"/>
                          </a:solidFill>
                          <a:effectLst/>
                          <a:latin typeface="Arial"/>
                          <a:cs typeface="Arial"/>
                        </a:rPr>
                        <a:t>31-60 days</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a:t>
                      </a:r>
                    </a:p>
                  </a:txBody>
                  <a:tcPr marL="7199" marR="7199" marT="7199" marB="7199" anchor="ctr"/>
                </a:tc>
                <a:extLst>
                  <a:ext uri="{0D108BD9-81ED-4DB2-BD59-A6C34878D82A}">
                    <a16:rowId xmlns:a16="http://schemas.microsoft.com/office/drawing/2014/main" val="2007647609"/>
                  </a:ext>
                </a:extLst>
              </a:tr>
              <a:tr h="675253">
                <a:tc>
                  <a:txBody>
                    <a:bodyPr/>
                    <a:lstStyle/>
                    <a:p>
                      <a:pPr algn="ctr" fontAlgn="b"/>
                      <a:r>
                        <a:rPr lang="en-US" sz="1400" b="1" i="0" u="none" strike="noStrike" baseline="0">
                          <a:solidFill>
                            <a:srgbClr val="000000"/>
                          </a:solidFill>
                          <a:effectLst/>
                          <a:latin typeface="Arial"/>
                          <a:cs typeface="Arial"/>
                        </a:rPr>
                        <a:t>0-30 days</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28</a:t>
                      </a:r>
                    </a:p>
                  </a:txBody>
                  <a:tcPr marL="7199" marR="7199" marT="7199" marB="7199" anchor="ctr"/>
                </a:tc>
                <a:extLst>
                  <a:ext uri="{0D108BD9-81ED-4DB2-BD59-A6C34878D82A}">
                    <a16:rowId xmlns:a16="http://schemas.microsoft.com/office/drawing/2014/main" val="2552256934"/>
                  </a:ext>
                </a:extLst>
              </a:tr>
            </a:tbl>
          </a:graphicData>
        </a:graphic>
      </p:graphicFrame>
      <p:pic>
        <p:nvPicPr>
          <p:cNvPr id="7" name="Picture 6">
            <a:hlinkClick r:id="rId3"/>
            <a:extLst>
              <a:ext uri="{FF2B5EF4-FFF2-40B4-BE49-F238E27FC236}">
                <a16:creationId xmlns:a16="http://schemas.microsoft.com/office/drawing/2014/main" id="{993AE1A8-88D2-48D9-8779-BA5D31D1F60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336" t="11536" r="50287" b="19754"/>
          <a:stretch/>
        </p:blipFill>
        <p:spPr>
          <a:xfrm>
            <a:off x="8446179" y="4831397"/>
            <a:ext cx="501428" cy="657217"/>
          </a:xfrm>
          <a:prstGeom prst="rect">
            <a:avLst/>
          </a:prstGeom>
        </p:spPr>
      </p:pic>
      <p:sp>
        <p:nvSpPr>
          <p:cNvPr id="3" name="Rectangle 2">
            <a:extLst>
              <a:ext uri="{FF2B5EF4-FFF2-40B4-BE49-F238E27FC236}">
                <a16:creationId xmlns:a16="http://schemas.microsoft.com/office/drawing/2014/main" id="{0F2A1E1A-79E7-4D7F-9E39-7B4FACA125D0}"/>
              </a:ext>
            </a:extLst>
          </p:cNvPr>
          <p:cNvSpPr/>
          <p:nvPr/>
        </p:nvSpPr>
        <p:spPr>
          <a:xfrm>
            <a:off x="3496870" y="782114"/>
            <a:ext cx="1851341" cy="400110"/>
          </a:xfrm>
          <a:prstGeom prst="rect">
            <a:avLst/>
          </a:prstGeom>
        </p:spPr>
        <p:txBody>
          <a:bodyPr wrap="none">
            <a:spAutoFit/>
          </a:bodyPr>
          <a:lstStyle/>
          <a:p>
            <a:r>
              <a:rPr lang="en-US"/>
              <a:t> </a:t>
            </a:r>
            <a:r>
              <a:rPr lang="en-US" sz="2000"/>
              <a:t>Demand Stages</a:t>
            </a:r>
            <a:endParaRPr lang="en-IN"/>
          </a:p>
        </p:txBody>
      </p:sp>
      <p:sp>
        <p:nvSpPr>
          <p:cNvPr id="4" name="TextBox 3">
            <a:hlinkClick r:id="rId6"/>
            <a:extLst>
              <a:ext uri="{FF2B5EF4-FFF2-40B4-BE49-F238E27FC236}">
                <a16:creationId xmlns:a16="http://schemas.microsoft.com/office/drawing/2014/main" id="{69A65A47-FF80-4E54-8BB0-78B190E79771}"/>
              </a:ext>
            </a:extLst>
          </p:cNvPr>
          <p:cNvSpPr txBox="1"/>
          <p:nvPr/>
        </p:nvSpPr>
        <p:spPr>
          <a:xfrm>
            <a:off x="7521282" y="5513933"/>
            <a:ext cx="2852651" cy="338554"/>
          </a:xfrm>
          <a:prstGeom prst="rect">
            <a:avLst/>
          </a:prstGeom>
          <a:noFill/>
        </p:spPr>
        <p:txBody>
          <a:bodyPr wrap="square" rtlCol="0">
            <a:spAutoFit/>
          </a:bodyPr>
          <a:lstStyle/>
          <a:p>
            <a:r>
              <a:rPr lang="en-IN" sz="1600" u="sng">
                <a:solidFill>
                  <a:schemeClr val="accent1"/>
                </a:solidFill>
                <a:latin typeface="Aptos "/>
              </a:rPr>
              <a:t>Pre-demand &amp; </a:t>
            </a:r>
            <a:r>
              <a:rPr lang="en-IN" sz="1600" u="sng">
                <a:solidFill>
                  <a:schemeClr val="accent1"/>
                </a:solidFill>
                <a:latin typeface="Aptos "/>
                <a:hlinkClick r:id="rId3"/>
              </a:rPr>
              <a:t>Planning</a:t>
            </a:r>
            <a:r>
              <a:rPr lang="en-IN" sz="1600" u="sng">
                <a:solidFill>
                  <a:schemeClr val="accent1"/>
                </a:solidFill>
                <a:latin typeface="Aptos "/>
              </a:rPr>
              <a:t> Stages</a:t>
            </a:r>
          </a:p>
        </p:txBody>
      </p:sp>
    </p:spTree>
    <p:extLst>
      <p:ext uri="{BB962C8B-B14F-4D97-AF65-F5344CB8AC3E}">
        <p14:creationId xmlns:p14="http://schemas.microsoft.com/office/powerpoint/2010/main" val="401393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00DB-A5F6-0EA3-1A00-32B10CEA0D50}"/>
              </a:ext>
            </a:extLst>
          </p:cNvPr>
          <p:cNvSpPr>
            <a:spLocks noGrp="1"/>
          </p:cNvSpPr>
          <p:nvPr>
            <p:ph type="sldNum" sz="quarter" idx="4"/>
          </p:nvPr>
        </p:nvSpPr>
        <p:spPr/>
        <p:txBody>
          <a:bodyPr/>
          <a:lstStyle/>
          <a:p>
            <a:fld id="{9482FD28-1F30-446F-8AB5-85931E8E9E28}" type="slidenum">
              <a:rPr lang="en-US" smtClean="0"/>
              <a:pPr/>
              <a:t>7</a:t>
            </a:fld>
            <a:endParaRPr lang="en-US"/>
          </a:p>
        </p:txBody>
      </p:sp>
      <p:sp>
        <p:nvSpPr>
          <p:cNvPr id="10" name="2. Slide Title">
            <a:extLst>
              <a:ext uri="{FF2B5EF4-FFF2-40B4-BE49-F238E27FC236}">
                <a16:creationId xmlns:a16="http://schemas.microsoft.com/office/drawing/2014/main" id="{69840B31-2BAA-4995-8BCE-CB7C742F07D2}"/>
              </a:ext>
            </a:extLst>
          </p:cNvPr>
          <p:cNvSpPr txBox="1">
            <a:spLocks/>
          </p:cNvSpPr>
          <p:nvPr/>
        </p:nvSpPr>
        <p:spPr bwMode="gray">
          <a:xfrm>
            <a:off x="114513" y="96056"/>
            <a:ext cx="2376386" cy="584775"/>
          </a:xfrm>
          <a:prstGeom prst="rect">
            <a:avLst/>
          </a:prstGeom>
          <a:gradFill flip="none" rotWithShape="1">
            <a:gsLst>
              <a:gs pos="0">
                <a:srgbClr val="802161"/>
              </a:gs>
              <a:gs pos="43000">
                <a:srgbClr val="2F286C"/>
              </a:gs>
            </a:gsLst>
            <a:lin ang="0" scaled="1"/>
            <a:tileRect/>
          </a:gradFill>
          <a:ln>
            <a:noFill/>
          </a:ln>
        </p:spPr>
        <p:txBody>
          <a:bodyPr vert="horz" wrap="square" lIns="38660" tIns="38660" rIns="38660" bIns="38660" rtlCol="0" anchor="ctr" anchorCtr="0">
            <a:noAutofit/>
          </a:bodyPr>
          <a:lstStyle>
            <a:defPPr>
              <a:defRPr lang="en-US"/>
            </a:defPPr>
            <a:lvl1pPr algn="l" rtl="0" fontAlgn="base">
              <a:spcBef>
                <a:spcPct val="0"/>
              </a:spcBef>
              <a:spcAft>
                <a:spcPct val="0"/>
              </a:spcAft>
              <a:defRPr sz="1631" kern="1200">
                <a:solidFill>
                  <a:schemeClr val="tx1"/>
                </a:solidFill>
                <a:latin typeface="Arial" charset="0"/>
                <a:ea typeface="+mn-ea"/>
                <a:cs typeface="+mn-cs"/>
              </a:defRPr>
            </a:lvl1pPr>
            <a:lvl2pPr marL="465883" algn="l" rtl="0" fontAlgn="base">
              <a:spcBef>
                <a:spcPct val="0"/>
              </a:spcBef>
              <a:spcAft>
                <a:spcPct val="0"/>
              </a:spcAft>
              <a:defRPr sz="1631" kern="1200">
                <a:solidFill>
                  <a:schemeClr val="tx1"/>
                </a:solidFill>
                <a:latin typeface="Arial" charset="0"/>
                <a:ea typeface="+mn-ea"/>
                <a:cs typeface="+mn-cs"/>
              </a:defRPr>
            </a:lvl2pPr>
            <a:lvl3pPr marL="931765" algn="l" rtl="0" fontAlgn="base">
              <a:spcBef>
                <a:spcPct val="0"/>
              </a:spcBef>
              <a:spcAft>
                <a:spcPct val="0"/>
              </a:spcAft>
              <a:defRPr sz="1631" kern="1200">
                <a:solidFill>
                  <a:schemeClr val="tx1"/>
                </a:solidFill>
                <a:latin typeface="Arial" charset="0"/>
                <a:ea typeface="+mn-ea"/>
                <a:cs typeface="+mn-cs"/>
              </a:defRPr>
            </a:lvl3pPr>
            <a:lvl4pPr marL="1397648" algn="l" rtl="0" fontAlgn="base">
              <a:spcBef>
                <a:spcPct val="0"/>
              </a:spcBef>
              <a:spcAft>
                <a:spcPct val="0"/>
              </a:spcAft>
              <a:defRPr sz="1631" kern="1200">
                <a:solidFill>
                  <a:schemeClr val="tx1"/>
                </a:solidFill>
                <a:latin typeface="Arial" charset="0"/>
                <a:ea typeface="+mn-ea"/>
                <a:cs typeface="+mn-cs"/>
              </a:defRPr>
            </a:lvl4pPr>
            <a:lvl5pPr marL="1863532" algn="l" rtl="0" fontAlgn="base">
              <a:spcBef>
                <a:spcPct val="0"/>
              </a:spcBef>
              <a:spcAft>
                <a:spcPct val="0"/>
              </a:spcAft>
              <a:defRPr sz="1631" kern="1200">
                <a:solidFill>
                  <a:schemeClr val="tx1"/>
                </a:solidFill>
                <a:latin typeface="Arial" charset="0"/>
                <a:ea typeface="+mn-ea"/>
                <a:cs typeface="+mn-cs"/>
              </a:defRPr>
            </a:lvl5pPr>
            <a:lvl6pPr marL="2329415" algn="l" defTabSz="931765" rtl="0" eaLnBrk="1" latinLnBrk="0" hangingPunct="1">
              <a:defRPr sz="1631" kern="1200">
                <a:solidFill>
                  <a:schemeClr val="tx1"/>
                </a:solidFill>
                <a:latin typeface="Arial" charset="0"/>
                <a:ea typeface="+mn-ea"/>
                <a:cs typeface="+mn-cs"/>
              </a:defRPr>
            </a:lvl6pPr>
            <a:lvl7pPr marL="2795297" algn="l" defTabSz="931765" rtl="0" eaLnBrk="1" latinLnBrk="0" hangingPunct="1">
              <a:defRPr sz="1631" kern="1200">
                <a:solidFill>
                  <a:schemeClr val="tx1"/>
                </a:solidFill>
                <a:latin typeface="Arial" charset="0"/>
                <a:ea typeface="+mn-ea"/>
                <a:cs typeface="+mn-cs"/>
              </a:defRPr>
            </a:lvl7pPr>
            <a:lvl8pPr marL="3261180" algn="l" defTabSz="931765" rtl="0" eaLnBrk="1" latinLnBrk="0" hangingPunct="1">
              <a:defRPr sz="1631" kern="1200">
                <a:solidFill>
                  <a:schemeClr val="tx1"/>
                </a:solidFill>
                <a:latin typeface="Arial" charset="0"/>
                <a:ea typeface="+mn-ea"/>
                <a:cs typeface="+mn-cs"/>
              </a:defRPr>
            </a:lvl8pPr>
            <a:lvl9pPr marL="3727063" algn="l" defTabSz="931765" rtl="0" eaLnBrk="1" latinLnBrk="0" hangingPunct="1">
              <a:defRPr sz="1631" kern="1200">
                <a:solidFill>
                  <a:schemeClr val="tx1"/>
                </a:solidFill>
                <a:latin typeface="Arial" charset="0"/>
                <a:ea typeface="+mn-ea"/>
                <a:cs typeface="+mn-cs"/>
              </a:defRPr>
            </a:lvl9pPr>
          </a:lstStyle>
          <a:p>
            <a:pPr marL="0" marR="0" lvl="0" indent="0" defTabSz="421361" rtl="0" eaLnBrk="1" fontAlgn="auto" latinLnBrk="0" hangingPunct="1">
              <a:lnSpc>
                <a:spcPct val="100000"/>
              </a:lnSpc>
              <a:spcBef>
                <a:spcPts val="0"/>
              </a:spcBef>
              <a:spcAft>
                <a:spcPts val="0"/>
              </a:spcAft>
              <a:buClrTx/>
              <a:buSzTx/>
              <a:buFontTx/>
              <a:buNone/>
              <a:tabLst/>
              <a:defRPr/>
            </a:pPr>
            <a:r>
              <a:rPr kumimoji="0" lang="en-IN" sz="2800" b="1" i="0" u="none" strike="noStrike" kern="1200" cap="none" spc="0" normalizeH="0" baseline="0" noProof="0">
                <a:ln>
                  <a:noFill/>
                </a:ln>
                <a:solidFill>
                  <a:prstClr val="white"/>
                </a:solidFill>
                <a:effectLst/>
                <a:uLnTx/>
                <a:uFillTx/>
                <a:latin typeface="Calibri" panose="020F0502020204030204"/>
                <a:ea typeface="Tahoma"/>
                <a:cs typeface="Arial"/>
              </a:rPr>
              <a:t>Major Projects:</a:t>
            </a:r>
            <a:endParaRPr kumimoji="0" lang="en-US" sz="2800" b="0" i="0" u="none" strike="noStrike" kern="1200" cap="none" spc="0" normalizeH="0" baseline="0" noProof="0">
              <a:ln>
                <a:noFill/>
              </a:ln>
              <a:solidFill>
                <a:prstClr val="white"/>
              </a:solidFill>
              <a:effectLst/>
              <a:uLnTx/>
              <a:uFillTx/>
              <a:latin typeface="Calibri" panose="020F0502020204030204"/>
              <a:ea typeface="Tahoma" panose="020B0604030504040204" pitchFamily="34" charset="0"/>
              <a:cs typeface="Arial"/>
            </a:endParaRPr>
          </a:p>
        </p:txBody>
      </p:sp>
      <p:graphicFrame>
        <p:nvGraphicFramePr>
          <p:cNvPr id="23" name="Chart 22">
            <a:extLst>
              <a:ext uri="{FF2B5EF4-FFF2-40B4-BE49-F238E27FC236}">
                <a16:creationId xmlns:a16="http://schemas.microsoft.com/office/drawing/2014/main" id="{492DC2C4-B7B6-481C-9A65-73C622C9E709}"/>
              </a:ext>
            </a:extLst>
          </p:cNvPr>
          <p:cNvGraphicFramePr/>
          <p:nvPr>
            <p:extLst>
              <p:ext uri="{D42A27DB-BD31-4B8C-83A1-F6EECF244321}">
                <p14:modId xmlns:p14="http://schemas.microsoft.com/office/powerpoint/2010/main" val="2499475486"/>
              </p:ext>
            </p:extLst>
          </p:nvPr>
        </p:nvGraphicFramePr>
        <p:xfrm>
          <a:off x="1918271" y="979714"/>
          <a:ext cx="4834561" cy="55806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127AD878-7102-4806-BC4D-3993C620817E}"/>
              </a:ext>
            </a:extLst>
          </p:cNvPr>
          <p:cNvGraphicFramePr>
            <a:graphicFrameLocks noGrp="1"/>
          </p:cNvGraphicFramePr>
          <p:nvPr>
            <p:extLst>
              <p:ext uri="{D42A27DB-BD31-4B8C-83A1-F6EECF244321}">
                <p14:modId xmlns:p14="http://schemas.microsoft.com/office/powerpoint/2010/main" val="1207096034"/>
              </p:ext>
            </p:extLst>
          </p:nvPr>
        </p:nvGraphicFramePr>
        <p:xfrm>
          <a:off x="7058366" y="1252728"/>
          <a:ext cx="4261906" cy="2773601"/>
        </p:xfrm>
        <a:graphic>
          <a:graphicData uri="http://schemas.openxmlformats.org/drawingml/2006/table">
            <a:tbl>
              <a:tblPr firstRow="1" bandRow="1">
                <a:tableStyleId>{5C22544A-7EE6-4342-B048-85BDC9FD1C3A}</a:tableStyleId>
              </a:tblPr>
              <a:tblGrid>
                <a:gridCol w="2482765">
                  <a:extLst>
                    <a:ext uri="{9D8B030D-6E8A-4147-A177-3AD203B41FA5}">
                      <a16:colId xmlns:a16="http://schemas.microsoft.com/office/drawing/2014/main" val="3019946375"/>
                    </a:ext>
                  </a:extLst>
                </a:gridCol>
                <a:gridCol w="1779141">
                  <a:extLst>
                    <a:ext uri="{9D8B030D-6E8A-4147-A177-3AD203B41FA5}">
                      <a16:colId xmlns:a16="http://schemas.microsoft.com/office/drawing/2014/main" val="3019364144"/>
                    </a:ext>
                  </a:extLst>
                </a:gridCol>
              </a:tblGrid>
              <a:tr h="612589">
                <a:tc>
                  <a:txBody>
                    <a:bodyPr/>
                    <a:lstStyle/>
                    <a:p>
                      <a:pPr algn="ctr" fontAlgn="b"/>
                      <a:r>
                        <a:rPr kumimoji="0" lang="en-US" sz="1600" b="1" kern="1200" baseline="0">
                          <a:solidFill>
                            <a:srgbClr val="000000"/>
                          </a:solidFill>
                          <a:effectLst/>
                          <a:latin typeface="Aptos" panose="020B0004020202020204"/>
                          <a:ea typeface="+mn-ea"/>
                          <a:cs typeface="+mn-cs"/>
                        </a:rPr>
                        <a:t>Days Wise Pendency</a:t>
                      </a:r>
                    </a:p>
                  </a:txBody>
                  <a:tcPr marL="7199" marR="7199" marT="7199" marB="7199" anchor="ctr"/>
                </a:tc>
                <a:tc>
                  <a:txBody>
                    <a:bodyPr/>
                    <a:lstStyle/>
                    <a:p>
                      <a:pPr algn="ctr" fontAlgn="b"/>
                      <a:r>
                        <a:rPr kumimoji="0" lang="en-US" sz="1600" b="1" kern="1200" baseline="0">
                          <a:solidFill>
                            <a:srgbClr val="000000"/>
                          </a:solidFill>
                          <a:effectLst/>
                          <a:latin typeface="Aptos" panose="020B0004020202020204"/>
                          <a:ea typeface="+mn-ea"/>
                          <a:cs typeface="+mn-cs"/>
                        </a:rPr>
                        <a:t>Count</a:t>
                      </a:r>
                    </a:p>
                  </a:txBody>
                  <a:tcPr marL="7199" marR="7199" marT="7199" marB="7199" anchor="ctr"/>
                </a:tc>
                <a:extLst>
                  <a:ext uri="{0D108BD9-81ED-4DB2-BD59-A6C34878D82A}">
                    <a16:rowId xmlns:a16="http://schemas.microsoft.com/office/drawing/2014/main" val="3975246814"/>
                  </a:ext>
                </a:extLst>
              </a:tr>
              <a:tr h="509281">
                <a:tc>
                  <a:txBody>
                    <a:bodyPr/>
                    <a:lstStyle/>
                    <a:p>
                      <a:pPr algn="ctr" fontAlgn="b"/>
                      <a:r>
                        <a:rPr lang="en-US" sz="1400" b="1" i="0" u="none" strike="noStrike" kern="1200" baseline="0">
                          <a:solidFill>
                            <a:srgbClr val="000000"/>
                          </a:solidFill>
                          <a:effectLst/>
                          <a:latin typeface="Arial" panose="020B0604020202020204" pitchFamily="34" charset="0"/>
                          <a:ea typeface="+mn-ea"/>
                          <a:cs typeface="Arial" panose="020B0604020202020204" pitchFamily="34" charset="0"/>
                        </a:rPr>
                        <a:t>61-90 days</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a:t>
                      </a:r>
                    </a:p>
                  </a:txBody>
                  <a:tcPr marL="7199" marR="7199" marT="7199" marB="7199" anchor="ctr"/>
                </a:tc>
                <a:extLst>
                  <a:ext uri="{0D108BD9-81ED-4DB2-BD59-A6C34878D82A}">
                    <a16:rowId xmlns:a16="http://schemas.microsoft.com/office/drawing/2014/main" val="2323812609"/>
                  </a:ext>
                </a:extLst>
              </a:tr>
              <a:tr h="567485">
                <a:tc>
                  <a:txBody>
                    <a:bodyPr/>
                    <a:lstStyle/>
                    <a:p>
                      <a:pPr algn="ctr" fontAlgn="b"/>
                      <a:r>
                        <a:rPr lang="en-US" sz="1400" b="1" i="0" u="none" strike="noStrike" baseline="0">
                          <a:solidFill>
                            <a:srgbClr val="000000"/>
                          </a:solidFill>
                          <a:effectLst/>
                          <a:latin typeface="Arial" panose="020B0604020202020204" pitchFamily="34" charset="0"/>
                          <a:cs typeface="Arial" panose="020B0604020202020204" pitchFamily="34" charset="0"/>
                        </a:rPr>
                        <a:t>31-60 days</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16</a:t>
                      </a:r>
                    </a:p>
                  </a:txBody>
                  <a:tcPr marL="7199" marR="7199" marT="7199" marB="7199" anchor="ctr"/>
                </a:tc>
                <a:extLst>
                  <a:ext uri="{0D108BD9-81ED-4DB2-BD59-A6C34878D82A}">
                    <a16:rowId xmlns:a16="http://schemas.microsoft.com/office/drawing/2014/main" val="2007647609"/>
                  </a:ext>
                </a:extLst>
              </a:tr>
              <a:tr h="523832">
                <a:tc>
                  <a:txBody>
                    <a:bodyPr/>
                    <a:lstStyle/>
                    <a:p>
                      <a:pPr algn="ctr" fontAlgn="b"/>
                      <a:r>
                        <a:rPr lang="en-US" sz="1400" b="1" i="0" u="none" strike="noStrike" baseline="0">
                          <a:solidFill>
                            <a:srgbClr val="000000"/>
                          </a:solidFill>
                          <a:effectLst/>
                          <a:latin typeface="Arial" panose="020B0604020202020204" pitchFamily="34" charset="0"/>
                          <a:cs typeface="Arial" panose="020B0604020202020204" pitchFamily="34" charset="0"/>
                        </a:rPr>
                        <a:t>0-30 days</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16</a:t>
                      </a:r>
                      <a:endParaRPr lang="en-IN" sz="1400" baseline="0">
                        <a:effectLst/>
                        <a:latin typeface="Aptos" panose="020B0004020202020204"/>
                      </a:endParaRPr>
                    </a:p>
                  </a:txBody>
                  <a:tcPr marL="7199" marR="7199" marT="7199" marB="7199" anchor="ctr"/>
                </a:tc>
                <a:extLst>
                  <a:ext uri="{0D108BD9-81ED-4DB2-BD59-A6C34878D82A}">
                    <a16:rowId xmlns:a16="http://schemas.microsoft.com/office/drawing/2014/main" val="2552256934"/>
                  </a:ext>
                </a:extLst>
              </a:tr>
              <a:tr h="560414">
                <a:tc>
                  <a:txBody>
                    <a:bodyPr/>
                    <a:lstStyle/>
                    <a:p>
                      <a:pPr algn="ctr" fontAlgn="b"/>
                      <a:r>
                        <a:rPr lang="en-US" sz="1400" b="1" i="0" u="none" strike="noStrike" baseline="0">
                          <a:solidFill>
                            <a:srgbClr val="000000"/>
                          </a:solidFill>
                          <a:effectLst/>
                          <a:latin typeface="Arial" panose="020B0604020202020204" pitchFamily="34" charset="0"/>
                          <a:cs typeface="Arial" panose="020B0604020202020204" pitchFamily="34" charset="0"/>
                        </a:rPr>
                        <a:t>Total</a:t>
                      </a: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33</a:t>
                      </a:r>
                      <a:endParaRPr lang="en-IN" sz="1400" baseline="0">
                        <a:effectLst/>
                        <a:latin typeface="Aptos" panose="020B0004020202020204"/>
                      </a:endParaRPr>
                    </a:p>
                  </a:txBody>
                  <a:tcPr marL="7199" marR="7199" marT="7199" marB="7199" anchor="ctr"/>
                </a:tc>
                <a:extLst>
                  <a:ext uri="{0D108BD9-81ED-4DB2-BD59-A6C34878D82A}">
                    <a16:rowId xmlns:a16="http://schemas.microsoft.com/office/drawing/2014/main" val="336376933"/>
                  </a:ext>
                </a:extLst>
              </a:tr>
            </a:tbl>
          </a:graphicData>
        </a:graphic>
      </p:graphicFrame>
      <p:pic>
        <p:nvPicPr>
          <p:cNvPr id="7" name="Picture 6">
            <a:hlinkClick r:id="rId3"/>
            <a:extLst>
              <a:ext uri="{FF2B5EF4-FFF2-40B4-BE49-F238E27FC236}">
                <a16:creationId xmlns:a16="http://schemas.microsoft.com/office/drawing/2014/main" id="{993AE1A8-88D2-48D9-8779-BA5D31D1F60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336" t="11536" r="50287" b="19754"/>
          <a:stretch/>
        </p:blipFill>
        <p:spPr>
          <a:xfrm>
            <a:off x="9047793" y="4948055"/>
            <a:ext cx="501428" cy="657217"/>
          </a:xfrm>
          <a:prstGeom prst="rect">
            <a:avLst/>
          </a:prstGeom>
        </p:spPr>
      </p:pic>
      <p:sp>
        <p:nvSpPr>
          <p:cNvPr id="3" name="Rectangle 2">
            <a:extLst>
              <a:ext uri="{FF2B5EF4-FFF2-40B4-BE49-F238E27FC236}">
                <a16:creationId xmlns:a16="http://schemas.microsoft.com/office/drawing/2014/main" id="{A90E92BF-08B2-4D82-9FB8-1F7251A10516}"/>
              </a:ext>
            </a:extLst>
          </p:cNvPr>
          <p:cNvSpPr/>
          <p:nvPr/>
        </p:nvSpPr>
        <p:spPr>
          <a:xfrm>
            <a:off x="3104558" y="610382"/>
            <a:ext cx="2844818" cy="400110"/>
          </a:xfrm>
          <a:prstGeom prst="rect">
            <a:avLst/>
          </a:prstGeom>
        </p:spPr>
        <p:txBody>
          <a:bodyPr wrap="none">
            <a:spAutoFit/>
          </a:bodyPr>
          <a:lstStyle/>
          <a:p>
            <a:r>
              <a:rPr lang="en-US"/>
              <a:t> </a:t>
            </a:r>
            <a:r>
              <a:rPr lang="en-US" sz="2000"/>
              <a:t>Development in progress</a:t>
            </a:r>
            <a:endParaRPr lang="en-IN"/>
          </a:p>
        </p:txBody>
      </p:sp>
      <p:sp>
        <p:nvSpPr>
          <p:cNvPr id="8" name="TextBox 7">
            <a:hlinkClick r:id="rId6"/>
            <a:extLst>
              <a:ext uri="{FF2B5EF4-FFF2-40B4-BE49-F238E27FC236}">
                <a16:creationId xmlns:a16="http://schemas.microsoft.com/office/drawing/2014/main" id="{67E024B7-5154-44BA-812C-71AC964B6CD6}"/>
              </a:ext>
            </a:extLst>
          </p:cNvPr>
          <p:cNvSpPr txBox="1"/>
          <p:nvPr/>
        </p:nvSpPr>
        <p:spPr>
          <a:xfrm>
            <a:off x="8436725" y="5605272"/>
            <a:ext cx="2286000" cy="338554"/>
          </a:xfrm>
          <a:prstGeom prst="rect">
            <a:avLst/>
          </a:prstGeom>
          <a:noFill/>
        </p:spPr>
        <p:txBody>
          <a:bodyPr wrap="square" rtlCol="0">
            <a:spAutoFit/>
          </a:bodyPr>
          <a:lstStyle/>
          <a:p>
            <a:r>
              <a:rPr lang="en-US" sz="1600" u="sng">
                <a:solidFill>
                  <a:schemeClr val="accent1"/>
                </a:solidFill>
                <a:latin typeface="Aptos "/>
                <a:hlinkClick r:id="rId3"/>
              </a:rPr>
              <a:t>Development</a:t>
            </a:r>
            <a:r>
              <a:rPr lang="en-US" sz="1600" u="sng">
                <a:solidFill>
                  <a:schemeClr val="accent1"/>
                </a:solidFill>
                <a:latin typeface="Aptos "/>
              </a:rPr>
              <a:t> in Progress</a:t>
            </a:r>
            <a:endParaRPr lang="en-IN" sz="1600" u="sng">
              <a:solidFill>
                <a:schemeClr val="accent1"/>
              </a:solidFill>
              <a:latin typeface="Aptos "/>
            </a:endParaRPr>
          </a:p>
        </p:txBody>
      </p:sp>
    </p:spTree>
    <p:extLst>
      <p:ext uri="{BB962C8B-B14F-4D97-AF65-F5344CB8AC3E}">
        <p14:creationId xmlns:p14="http://schemas.microsoft.com/office/powerpoint/2010/main" val="173430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00DB-A5F6-0EA3-1A00-32B10CEA0D50}"/>
              </a:ext>
            </a:extLst>
          </p:cNvPr>
          <p:cNvSpPr>
            <a:spLocks noGrp="1"/>
          </p:cNvSpPr>
          <p:nvPr>
            <p:ph type="sldNum" sz="quarter" idx="4"/>
          </p:nvPr>
        </p:nvSpPr>
        <p:spPr/>
        <p:txBody>
          <a:bodyPr/>
          <a:lstStyle/>
          <a:p>
            <a:r>
              <a:rPr lang="en-US"/>
              <a:t>             </a:t>
            </a:r>
            <a:fld id="{9482FD28-1F30-446F-8AB5-85931E8E9E28}" type="slidenum">
              <a:rPr lang="en-US" smtClean="0"/>
              <a:pPr/>
              <a:t>8</a:t>
            </a:fld>
            <a:r>
              <a:rPr lang="en-US"/>
              <a:t> 	</a:t>
            </a:r>
          </a:p>
        </p:txBody>
      </p:sp>
      <p:sp>
        <p:nvSpPr>
          <p:cNvPr id="11" name="Text Placeholder 3">
            <a:extLst>
              <a:ext uri="{FF2B5EF4-FFF2-40B4-BE49-F238E27FC236}">
                <a16:creationId xmlns:a16="http://schemas.microsoft.com/office/drawing/2014/main" id="{09C47CF8-FD68-4DB7-AA72-68648C27FAF0}"/>
              </a:ext>
            </a:extLst>
          </p:cNvPr>
          <p:cNvSpPr txBox="1">
            <a:spLocks/>
          </p:cNvSpPr>
          <p:nvPr/>
        </p:nvSpPr>
        <p:spPr>
          <a:xfrm>
            <a:off x="2436223" y="144286"/>
            <a:ext cx="7786006" cy="584776"/>
          </a:xfrm>
          <a:custGeom>
            <a:avLst/>
            <a:gdLst>
              <a:gd name="connsiteX0" fmla="*/ 0 w 7786006"/>
              <a:gd name="connsiteY0" fmla="*/ 0 h 584776"/>
              <a:gd name="connsiteX1" fmla="*/ 521063 w 7786006"/>
              <a:gd name="connsiteY1" fmla="*/ 0 h 584776"/>
              <a:gd name="connsiteX2" fmla="*/ 1119987 w 7786006"/>
              <a:gd name="connsiteY2" fmla="*/ 0 h 584776"/>
              <a:gd name="connsiteX3" fmla="*/ 1796771 w 7786006"/>
              <a:gd name="connsiteY3" fmla="*/ 0 h 584776"/>
              <a:gd name="connsiteX4" fmla="*/ 2317834 w 7786006"/>
              <a:gd name="connsiteY4" fmla="*/ 0 h 584776"/>
              <a:gd name="connsiteX5" fmla="*/ 2916758 w 7786006"/>
              <a:gd name="connsiteY5" fmla="*/ 0 h 584776"/>
              <a:gd name="connsiteX6" fmla="*/ 3671401 w 7786006"/>
              <a:gd name="connsiteY6" fmla="*/ 0 h 584776"/>
              <a:gd name="connsiteX7" fmla="*/ 4114605 w 7786006"/>
              <a:gd name="connsiteY7" fmla="*/ 0 h 584776"/>
              <a:gd name="connsiteX8" fmla="*/ 4791388 w 7786006"/>
              <a:gd name="connsiteY8" fmla="*/ 0 h 584776"/>
              <a:gd name="connsiteX9" fmla="*/ 5234592 w 7786006"/>
              <a:gd name="connsiteY9" fmla="*/ 0 h 584776"/>
              <a:gd name="connsiteX10" fmla="*/ 5833515 w 7786006"/>
              <a:gd name="connsiteY10" fmla="*/ 0 h 584776"/>
              <a:gd name="connsiteX11" fmla="*/ 6510299 w 7786006"/>
              <a:gd name="connsiteY11" fmla="*/ 0 h 584776"/>
              <a:gd name="connsiteX12" fmla="*/ 6875642 w 7786006"/>
              <a:gd name="connsiteY12" fmla="*/ 0 h 584776"/>
              <a:gd name="connsiteX13" fmla="*/ 7240986 w 7786006"/>
              <a:gd name="connsiteY13" fmla="*/ 0 h 584776"/>
              <a:gd name="connsiteX14" fmla="*/ 7786006 w 7786006"/>
              <a:gd name="connsiteY14" fmla="*/ 0 h 584776"/>
              <a:gd name="connsiteX15" fmla="*/ 7786006 w 7786006"/>
              <a:gd name="connsiteY15" fmla="*/ 584776 h 584776"/>
              <a:gd name="connsiteX16" fmla="*/ 7109222 w 7786006"/>
              <a:gd name="connsiteY16" fmla="*/ 584776 h 584776"/>
              <a:gd name="connsiteX17" fmla="*/ 6510299 w 7786006"/>
              <a:gd name="connsiteY17" fmla="*/ 584776 h 584776"/>
              <a:gd name="connsiteX18" fmla="*/ 5989235 w 7786006"/>
              <a:gd name="connsiteY18" fmla="*/ 584776 h 584776"/>
              <a:gd name="connsiteX19" fmla="*/ 5312452 w 7786006"/>
              <a:gd name="connsiteY19" fmla="*/ 584776 h 584776"/>
              <a:gd name="connsiteX20" fmla="*/ 4713528 w 7786006"/>
              <a:gd name="connsiteY20" fmla="*/ 584776 h 584776"/>
              <a:gd name="connsiteX21" fmla="*/ 3958885 w 7786006"/>
              <a:gd name="connsiteY21" fmla="*/ 584776 h 584776"/>
              <a:gd name="connsiteX22" fmla="*/ 3204241 w 7786006"/>
              <a:gd name="connsiteY22" fmla="*/ 584776 h 584776"/>
              <a:gd name="connsiteX23" fmla="*/ 2527457 w 7786006"/>
              <a:gd name="connsiteY23" fmla="*/ 584776 h 584776"/>
              <a:gd name="connsiteX24" fmla="*/ 1850674 w 7786006"/>
              <a:gd name="connsiteY24" fmla="*/ 584776 h 584776"/>
              <a:gd name="connsiteX25" fmla="*/ 1173890 w 7786006"/>
              <a:gd name="connsiteY25" fmla="*/ 584776 h 584776"/>
              <a:gd name="connsiteX26" fmla="*/ 730687 w 7786006"/>
              <a:gd name="connsiteY26" fmla="*/ 584776 h 584776"/>
              <a:gd name="connsiteX27" fmla="*/ 0 w 7786006"/>
              <a:gd name="connsiteY27" fmla="*/ 584776 h 584776"/>
              <a:gd name="connsiteX28" fmla="*/ 0 w 7786006"/>
              <a:gd name="connsiteY28"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86006" h="584776" fill="none" extrusionOk="0">
                <a:moveTo>
                  <a:pt x="0" y="0"/>
                </a:moveTo>
                <a:cubicBezTo>
                  <a:pt x="126362" y="-26187"/>
                  <a:pt x="408141" y="25191"/>
                  <a:pt x="521063" y="0"/>
                </a:cubicBezTo>
                <a:cubicBezTo>
                  <a:pt x="633985" y="-25191"/>
                  <a:pt x="920268" y="7022"/>
                  <a:pt x="1119987" y="0"/>
                </a:cubicBezTo>
                <a:cubicBezTo>
                  <a:pt x="1319706" y="-7022"/>
                  <a:pt x="1469983" y="6956"/>
                  <a:pt x="1796771" y="0"/>
                </a:cubicBezTo>
                <a:cubicBezTo>
                  <a:pt x="2123559" y="-6956"/>
                  <a:pt x="2057681" y="22964"/>
                  <a:pt x="2317834" y="0"/>
                </a:cubicBezTo>
                <a:cubicBezTo>
                  <a:pt x="2577987" y="-22964"/>
                  <a:pt x="2766880" y="62326"/>
                  <a:pt x="2916758" y="0"/>
                </a:cubicBezTo>
                <a:cubicBezTo>
                  <a:pt x="3066636" y="-62326"/>
                  <a:pt x="3481192" y="9501"/>
                  <a:pt x="3671401" y="0"/>
                </a:cubicBezTo>
                <a:cubicBezTo>
                  <a:pt x="3861610" y="-9501"/>
                  <a:pt x="4023314" y="22744"/>
                  <a:pt x="4114605" y="0"/>
                </a:cubicBezTo>
                <a:cubicBezTo>
                  <a:pt x="4205896" y="-22744"/>
                  <a:pt x="4576562" y="10804"/>
                  <a:pt x="4791388" y="0"/>
                </a:cubicBezTo>
                <a:cubicBezTo>
                  <a:pt x="5006214" y="-10804"/>
                  <a:pt x="5038635" y="41911"/>
                  <a:pt x="5234592" y="0"/>
                </a:cubicBezTo>
                <a:cubicBezTo>
                  <a:pt x="5430549" y="-41911"/>
                  <a:pt x="5634875" y="71111"/>
                  <a:pt x="5833515" y="0"/>
                </a:cubicBezTo>
                <a:cubicBezTo>
                  <a:pt x="6032155" y="-71111"/>
                  <a:pt x="6239431" y="64851"/>
                  <a:pt x="6510299" y="0"/>
                </a:cubicBezTo>
                <a:cubicBezTo>
                  <a:pt x="6781167" y="-64851"/>
                  <a:pt x="6709396" y="38831"/>
                  <a:pt x="6875642" y="0"/>
                </a:cubicBezTo>
                <a:cubicBezTo>
                  <a:pt x="7041888" y="-38831"/>
                  <a:pt x="7086857" y="24873"/>
                  <a:pt x="7240986" y="0"/>
                </a:cubicBezTo>
                <a:cubicBezTo>
                  <a:pt x="7395115" y="-24873"/>
                  <a:pt x="7600937" y="38924"/>
                  <a:pt x="7786006" y="0"/>
                </a:cubicBezTo>
                <a:cubicBezTo>
                  <a:pt x="7852242" y="205668"/>
                  <a:pt x="7721163" y="438395"/>
                  <a:pt x="7786006" y="584776"/>
                </a:cubicBezTo>
                <a:cubicBezTo>
                  <a:pt x="7613963" y="662563"/>
                  <a:pt x="7334828" y="515614"/>
                  <a:pt x="7109222" y="584776"/>
                </a:cubicBezTo>
                <a:cubicBezTo>
                  <a:pt x="6883616" y="653938"/>
                  <a:pt x="6633866" y="517630"/>
                  <a:pt x="6510299" y="584776"/>
                </a:cubicBezTo>
                <a:cubicBezTo>
                  <a:pt x="6386732" y="651922"/>
                  <a:pt x="6155525" y="537838"/>
                  <a:pt x="5989235" y="584776"/>
                </a:cubicBezTo>
                <a:cubicBezTo>
                  <a:pt x="5822945" y="631714"/>
                  <a:pt x="5547996" y="558456"/>
                  <a:pt x="5312452" y="584776"/>
                </a:cubicBezTo>
                <a:cubicBezTo>
                  <a:pt x="5076908" y="611096"/>
                  <a:pt x="4944107" y="564384"/>
                  <a:pt x="4713528" y="584776"/>
                </a:cubicBezTo>
                <a:cubicBezTo>
                  <a:pt x="4482949" y="605168"/>
                  <a:pt x="4233010" y="503239"/>
                  <a:pt x="3958885" y="584776"/>
                </a:cubicBezTo>
                <a:cubicBezTo>
                  <a:pt x="3684760" y="666313"/>
                  <a:pt x="3443091" y="518188"/>
                  <a:pt x="3204241" y="584776"/>
                </a:cubicBezTo>
                <a:cubicBezTo>
                  <a:pt x="2965391" y="651364"/>
                  <a:pt x="2690342" y="566865"/>
                  <a:pt x="2527457" y="584776"/>
                </a:cubicBezTo>
                <a:cubicBezTo>
                  <a:pt x="2364572" y="602687"/>
                  <a:pt x="2097962" y="568203"/>
                  <a:pt x="1850674" y="584776"/>
                </a:cubicBezTo>
                <a:cubicBezTo>
                  <a:pt x="1603386" y="601349"/>
                  <a:pt x="1423015" y="555367"/>
                  <a:pt x="1173890" y="584776"/>
                </a:cubicBezTo>
                <a:cubicBezTo>
                  <a:pt x="924765" y="614185"/>
                  <a:pt x="934808" y="536946"/>
                  <a:pt x="730687" y="584776"/>
                </a:cubicBezTo>
                <a:cubicBezTo>
                  <a:pt x="526566" y="632606"/>
                  <a:pt x="322896" y="553748"/>
                  <a:pt x="0" y="584776"/>
                </a:cubicBezTo>
                <a:cubicBezTo>
                  <a:pt x="-46934" y="304477"/>
                  <a:pt x="44866" y="189121"/>
                  <a:pt x="0" y="0"/>
                </a:cubicBezTo>
                <a:close/>
              </a:path>
              <a:path w="7786006" h="584776" stroke="0" extrusionOk="0">
                <a:moveTo>
                  <a:pt x="0" y="0"/>
                </a:moveTo>
                <a:cubicBezTo>
                  <a:pt x="107416" y="-32662"/>
                  <a:pt x="382939" y="10545"/>
                  <a:pt x="521063" y="0"/>
                </a:cubicBezTo>
                <a:cubicBezTo>
                  <a:pt x="659187" y="-10545"/>
                  <a:pt x="795825" y="1963"/>
                  <a:pt x="886407" y="0"/>
                </a:cubicBezTo>
                <a:cubicBezTo>
                  <a:pt x="976989" y="-1963"/>
                  <a:pt x="1329971" y="63050"/>
                  <a:pt x="1641050" y="0"/>
                </a:cubicBezTo>
                <a:cubicBezTo>
                  <a:pt x="1952129" y="-63050"/>
                  <a:pt x="1939866" y="60107"/>
                  <a:pt x="2162114" y="0"/>
                </a:cubicBezTo>
                <a:cubicBezTo>
                  <a:pt x="2384362" y="-60107"/>
                  <a:pt x="2562259" y="48890"/>
                  <a:pt x="2683177" y="0"/>
                </a:cubicBezTo>
                <a:cubicBezTo>
                  <a:pt x="2804095" y="-48890"/>
                  <a:pt x="3111806" y="19443"/>
                  <a:pt x="3437821" y="0"/>
                </a:cubicBezTo>
                <a:cubicBezTo>
                  <a:pt x="3763836" y="-19443"/>
                  <a:pt x="3737570" y="51932"/>
                  <a:pt x="3881025" y="0"/>
                </a:cubicBezTo>
                <a:cubicBezTo>
                  <a:pt x="4024480" y="-51932"/>
                  <a:pt x="4408681" y="59238"/>
                  <a:pt x="4635668" y="0"/>
                </a:cubicBezTo>
                <a:cubicBezTo>
                  <a:pt x="4862655" y="-59238"/>
                  <a:pt x="5208233" y="61981"/>
                  <a:pt x="5390312" y="0"/>
                </a:cubicBezTo>
                <a:cubicBezTo>
                  <a:pt x="5572391" y="-61981"/>
                  <a:pt x="5851369" y="63673"/>
                  <a:pt x="5989235" y="0"/>
                </a:cubicBezTo>
                <a:cubicBezTo>
                  <a:pt x="6127101" y="-63673"/>
                  <a:pt x="6518555" y="74007"/>
                  <a:pt x="6743879" y="0"/>
                </a:cubicBezTo>
                <a:cubicBezTo>
                  <a:pt x="6969203" y="-74007"/>
                  <a:pt x="7065957" y="56446"/>
                  <a:pt x="7264943" y="0"/>
                </a:cubicBezTo>
                <a:cubicBezTo>
                  <a:pt x="7463929" y="-56446"/>
                  <a:pt x="7536625" y="41300"/>
                  <a:pt x="7786006" y="0"/>
                </a:cubicBezTo>
                <a:cubicBezTo>
                  <a:pt x="7849825" y="269172"/>
                  <a:pt x="7780379" y="352411"/>
                  <a:pt x="7786006" y="584776"/>
                </a:cubicBezTo>
                <a:cubicBezTo>
                  <a:pt x="7523973" y="594260"/>
                  <a:pt x="7375337" y="578910"/>
                  <a:pt x="7187082" y="584776"/>
                </a:cubicBezTo>
                <a:cubicBezTo>
                  <a:pt x="6998827" y="590642"/>
                  <a:pt x="6845758" y="565811"/>
                  <a:pt x="6588159" y="584776"/>
                </a:cubicBezTo>
                <a:cubicBezTo>
                  <a:pt x="6330560" y="603741"/>
                  <a:pt x="6146485" y="580050"/>
                  <a:pt x="5833515" y="584776"/>
                </a:cubicBezTo>
                <a:cubicBezTo>
                  <a:pt x="5520545" y="589502"/>
                  <a:pt x="5416734" y="514180"/>
                  <a:pt x="5234592" y="584776"/>
                </a:cubicBezTo>
                <a:cubicBezTo>
                  <a:pt x="5052450" y="655372"/>
                  <a:pt x="5029862" y="550579"/>
                  <a:pt x="4869248" y="584776"/>
                </a:cubicBezTo>
                <a:cubicBezTo>
                  <a:pt x="4708634" y="618973"/>
                  <a:pt x="4610584" y="538476"/>
                  <a:pt x="4426045" y="584776"/>
                </a:cubicBezTo>
                <a:cubicBezTo>
                  <a:pt x="4241506" y="631076"/>
                  <a:pt x="3927889" y="513928"/>
                  <a:pt x="3671401" y="584776"/>
                </a:cubicBezTo>
                <a:cubicBezTo>
                  <a:pt x="3414913" y="655624"/>
                  <a:pt x="3350794" y="557053"/>
                  <a:pt x="3072478" y="584776"/>
                </a:cubicBezTo>
                <a:cubicBezTo>
                  <a:pt x="2794162" y="612499"/>
                  <a:pt x="2741950" y="539181"/>
                  <a:pt x="2629274" y="584776"/>
                </a:cubicBezTo>
                <a:cubicBezTo>
                  <a:pt x="2516598" y="630371"/>
                  <a:pt x="2172827" y="556116"/>
                  <a:pt x="2030351" y="584776"/>
                </a:cubicBezTo>
                <a:cubicBezTo>
                  <a:pt x="1887875" y="613436"/>
                  <a:pt x="1788530" y="568027"/>
                  <a:pt x="1665007" y="584776"/>
                </a:cubicBezTo>
                <a:cubicBezTo>
                  <a:pt x="1541484" y="601525"/>
                  <a:pt x="1412090" y="558789"/>
                  <a:pt x="1299664" y="584776"/>
                </a:cubicBezTo>
                <a:cubicBezTo>
                  <a:pt x="1187238" y="610763"/>
                  <a:pt x="938184" y="572742"/>
                  <a:pt x="700741" y="584776"/>
                </a:cubicBezTo>
                <a:cubicBezTo>
                  <a:pt x="463298" y="596810"/>
                  <a:pt x="339637" y="527913"/>
                  <a:pt x="0" y="584776"/>
                </a:cubicBezTo>
                <a:cubicBezTo>
                  <a:pt x="-10921" y="297580"/>
                  <a:pt x="865" y="145231"/>
                  <a:pt x="0" y="0"/>
                </a:cubicBez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25400">
            <a:solidFill>
              <a:srgbClr val="7030A0">
                <a:alpha val="97000"/>
              </a:srgb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b="1" i="0" u="none" strike="noStrike" kern="1200" cap="all" spc="500" normalizeH="0" baseline="0" noProof="0">
                <a:ln>
                  <a:noFill/>
                </a:ln>
                <a:solidFill>
                  <a:srgbClr val="FFFFFF"/>
                </a:solidFill>
                <a:effectLst/>
                <a:uLnTx/>
                <a:uFillTx/>
                <a:latin typeface="Arial Rounded MT Bold" panose="020F0704030504030204" pitchFamily="34" charset="0"/>
              </a:rPr>
              <a:t>Demands summary</a:t>
            </a:r>
          </a:p>
        </p:txBody>
      </p:sp>
      <p:graphicFrame>
        <p:nvGraphicFramePr>
          <p:cNvPr id="7" name="Table 6">
            <a:extLst>
              <a:ext uri="{FF2B5EF4-FFF2-40B4-BE49-F238E27FC236}">
                <a16:creationId xmlns:a16="http://schemas.microsoft.com/office/drawing/2014/main" id="{1B1E62CB-F49E-487A-98D5-867C945E091F}"/>
              </a:ext>
            </a:extLst>
          </p:cNvPr>
          <p:cNvGraphicFramePr>
            <a:graphicFrameLocks noGrp="1"/>
          </p:cNvGraphicFramePr>
          <p:nvPr>
            <p:extLst>
              <p:ext uri="{D42A27DB-BD31-4B8C-83A1-F6EECF244321}">
                <p14:modId xmlns:p14="http://schemas.microsoft.com/office/powerpoint/2010/main" val="4269634161"/>
              </p:ext>
            </p:extLst>
          </p:nvPr>
        </p:nvGraphicFramePr>
        <p:xfrm>
          <a:off x="3154680" y="2575249"/>
          <a:ext cx="6894380" cy="2556587"/>
        </p:xfrm>
        <a:graphic>
          <a:graphicData uri="http://schemas.openxmlformats.org/drawingml/2006/table">
            <a:tbl>
              <a:tblPr firstRow="1" bandRow="1">
                <a:tableStyleId>{5C22544A-7EE6-4342-B048-85BDC9FD1C3A}</a:tableStyleId>
              </a:tblPr>
              <a:tblGrid>
                <a:gridCol w="2170467">
                  <a:extLst>
                    <a:ext uri="{9D8B030D-6E8A-4147-A177-3AD203B41FA5}">
                      <a16:colId xmlns:a16="http://schemas.microsoft.com/office/drawing/2014/main" val="3019946375"/>
                    </a:ext>
                  </a:extLst>
                </a:gridCol>
                <a:gridCol w="1119732">
                  <a:extLst>
                    <a:ext uri="{9D8B030D-6E8A-4147-A177-3AD203B41FA5}">
                      <a16:colId xmlns:a16="http://schemas.microsoft.com/office/drawing/2014/main" val="3019364144"/>
                    </a:ext>
                  </a:extLst>
                </a:gridCol>
                <a:gridCol w="907643">
                  <a:extLst>
                    <a:ext uri="{9D8B030D-6E8A-4147-A177-3AD203B41FA5}">
                      <a16:colId xmlns:a16="http://schemas.microsoft.com/office/drawing/2014/main" val="3568545544"/>
                    </a:ext>
                  </a:extLst>
                </a:gridCol>
                <a:gridCol w="933062">
                  <a:extLst>
                    <a:ext uri="{9D8B030D-6E8A-4147-A177-3AD203B41FA5}">
                      <a16:colId xmlns:a16="http://schemas.microsoft.com/office/drawing/2014/main" val="1637131351"/>
                    </a:ext>
                  </a:extLst>
                </a:gridCol>
                <a:gridCol w="1045028">
                  <a:extLst>
                    <a:ext uri="{9D8B030D-6E8A-4147-A177-3AD203B41FA5}">
                      <a16:colId xmlns:a16="http://schemas.microsoft.com/office/drawing/2014/main" val="2169801479"/>
                    </a:ext>
                  </a:extLst>
                </a:gridCol>
                <a:gridCol w="718448">
                  <a:extLst>
                    <a:ext uri="{9D8B030D-6E8A-4147-A177-3AD203B41FA5}">
                      <a16:colId xmlns:a16="http://schemas.microsoft.com/office/drawing/2014/main" val="1508772461"/>
                    </a:ext>
                  </a:extLst>
                </a:gridCol>
              </a:tblGrid>
              <a:tr h="845009">
                <a:tc>
                  <a:txBody>
                    <a:bodyPr/>
                    <a:lstStyle/>
                    <a:p>
                      <a:pPr algn="ctr" fontAlgn="b"/>
                      <a:r>
                        <a:rPr kumimoji="0" lang="en-US" sz="1600" b="1" kern="1200">
                          <a:solidFill>
                            <a:schemeClr val="bg1"/>
                          </a:solidFill>
                          <a:effectLst/>
                          <a:latin typeface="Aptos" panose="020B0004020202020204"/>
                          <a:ea typeface="+mn-ea"/>
                          <a:cs typeface="+mn-cs"/>
                        </a:rPr>
                        <a:t>Application Name</a:t>
                      </a:r>
                    </a:p>
                  </a:txBody>
                  <a:tcPr marL="7199" marR="7199" marT="7199" marB="7199" anchor="ctr"/>
                </a:tc>
                <a:tc>
                  <a:txBody>
                    <a:bodyPr/>
                    <a:lstStyle/>
                    <a:p>
                      <a:pPr algn="ctr" fontAlgn="b"/>
                      <a:r>
                        <a:rPr kumimoji="0" lang="en-US" sz="1600" b="1" kern="1200">
                          <a:solidFill>
                            <a:schemeClr val="bg1"/>
                          </a:solidFill>
                          <a:effectLst/>
                          <a:latin typeface="Aptos" panose="020B0004020202020204"/>
                          <a:ea typeface="+mn-ea"/>
                          <a:cs typeface="+mn-cs"/>
                        </a:rPr>
                        <a:t> &gt; 90 days</a:t>
                      </a:r>
                    </a:p>
                  </a:txBody>
                  <a:tcPr marL="7199" marR="7199" marT="7199" marB="7199" anchor="ctr"/>
                </a:tc>
                <a:tc>
                  <a:txBody>
                    <a:bodyPr/>
                    <a:lstStyle/>
                    <a:p>
                      <a:pPr algn="ctr" fontAlgn="b"/>
                      <a:r>
                        <a:rPr kumimoji="0" lang="en-US" sz="1600" b="1" kern="1200">
                          <a:solidFill>
                            <a:schemeClr val="bg1"/>
                          </a:solidFill>
                          <a:effectLst/>
                          <a:latin typeface="Aptos" panose="020B0004020202020204"/>
                          <a:ea typeface="+mn-ea"/>
                          <a:cs typeface="+mn-cs"/>
                        </a:rPr>
                        <a:t>61-90 days</a:t>
                      </a:r>
                    </a:p>
                  </a:txBody>
                  <a:tcPr marL="7199" marR="7199" marT="7199" marB="7199" anchor="ctr"/>
                </a:tc>
                <a:tc>
                  <a:txBody>
                    <a:bodyPr/>
                    <a:lstStyle/>
                    <a:p>
                      <a:pPr algn="ctr" fontAlgn="b"/>
                      <a:r>
                        <a:rPr lang="en-US" sz="1600" b="1" i="0" u="none" strike="noStrike">
                          <a:solidFill>
                            <a:schemeClr val="bg1"/>
                          </a:solidFill>
                          <a:effectLst/>
                          <a:latin typeface="Aptos" panose="020B0004020202020204"/>
                          <a:cs typeface="Arial" panose="020B0604020202020204" pitchFamily="34" charset="0"/>
                        </a:rPr>
                        <a:t>31-60 days</a:t>
                      </a:r>
                    </a:p>
                  </a:txBody>
                  <a:tcPr marL="51835" marR="51835" marT="0" marB="0" anchor="ctr"/>
                </a:tc>
                <a:tc>
                  <a:txBody>
                    <a:bodyPr/>
                    <a:lstStyle/>
                    <a:p>
                      <a:pPr marL="0" marR="0" algn="ctr" rtl="0" fontAlgn="t">
                        <a:spcBef>
                          <a:spcPts val="0"/>
                        </a:spcBef>
                        <a:spcAft>
                          <a:spcPts val="0"/>
                        </a:spcAft>
                      </a:pPr>
                      <a:r>
                        <a:rPr lang="en-IN" sz="1600" b="1">
                          <a:solidFill>
                            <a:schemeClr val="bg1"/>
                          </a:solidFill>
                          <a:effectLst/>
                          <a:latin typeface="Aptos" panose="020B0004020202020204"/>
                        </a:rPr>
                        <a:t>&lt; 30 days</a:t>
                      </a:r>
                    </a:p>
                  </a:txBody>
                  <a:tcPr marL="51835" marR="51835" marT="0" marB="0" anchor="ctr"/>
                </a:tc>
                <a:tc>
                  <a:txBody>
                    <a:bodyPr/>
                    <a:lstStyle/>
                    <a:p>
                      <a:pPr marL="0" marR="0" algn="ctr" rtl="0" fontAlgn="t">
                        <a:spcBef>
                          <a:spcPts val="0"/>
                        </a:spcBef>
                        <a:spcAft>
                          <a:spcPts val="0"/>
                        </a:spcAft>
                      </a:pPr>
                      <a:r>
                        <a:rPr lang="en-US" sz="1600" b="1">
                          <a:effectLst/>
                          <a:latin typeface="Aptos" panose="020B0004020202020204"/>
                        </a:rPr>
                        <a:t>Total</a:t>
                      </a:r>
                      <a:endParaRPr lang="en-IN" sz="1600" b="1">
                        <a:effectLst/>
                        <a:latin typeface="Aptos" panose="020B0004020202020204"/>
                      </a:endParaRPr>
                    </a:p>
                  </a:txBody>
                  <a:tcPr marL="51835" marR="51835" marT="0" marB="0" anchor="ctr"/>
                </a:tc>
                <a:extLst>
                  <a:ext uri="{0D108BD9-81ED-4DB2-BD59-A6C34878D82A}">
                    <a16:rowId xmlns:a16="http://schemas.microsoft.com/office/drawing/2014/main" val="3975246814"/>
                  </a:ext>
                </a:extLst>
              </a:tr>
              <a:tr h="855789">
                <a:tc>
                  <a:txBody>
                    <a:bodyPr/>
                    <a:lstStyle/>
                    <a:p>
                      <a:pPr marL="0" marR="0" algn="ctr" rtl="0" fontAlgn="t">
                        <a:spcBef>
                          <a:spcPts val="0"/>
                        </a:spcBef>
                        <a:spcAft>
                          <a:spcPts val="0"/>
                        </a:spcAft>
                      </a:pPr>
                      <a:r>
                        <a:rPr lang="en-US" sz="1400" b="1" baseline="0">
                          <a:effectLst/>
                          <a:latin typeface="Aptos" panose="020B0004020202020204"/>
                        </a:rPr>
                        <a:t>IAD</a:t>
                      </a:r>
                      <a:endParaRPr lang="en-IN" sz="1400" b="1" baseline="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a:t>
                      </a:r>
                      <a:endParaRPr lang="en-IN" sz="1400" baseline="0">
                        <a:effectLst/>
                        <a:latin typeface="Aptos" panose="020B0004020202020204"/>
                      </a:endParaRPr>
                    </a:p>
                  </a:txBody>
                  <a:tcPr marL="7199" marR="7199" marT="7199" marB="7199" anchor="ctr"/>
                </a:tc>
                <a:tc>
                  <a:txBody>
                    <a:bodyPr/>
                    <a:lstStyle/>
                    <a:p>
                      <a:pPr marL="0" marR="0" indent="0" algn="ctr" rtl="0" fontAlgn="t">
                        <a:spcBef>
                          <a:spcPts val="0"/>
                        </a:spcBef>
                        <a:spcAft>
                          <a:spcPts val="0"/>
                        </a:spcAft>
                        <a:buNone/>
                      </a:pPr>
                      <a:r>
                        <a:rPr lang="en-US" sz="1400" baseline="0">
                          <a:effectLst/>
                          <a:latin typeface="Aptos" panose="020B0004020202020204"/>
                        </a:rPr>
                        <a:t>0</a:t>
                      </a:r>
                      <a:endParaRPr lang="en-IN" sz="1400" baseline="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16</a:t>
                      </a:r>
                    </a:p>
                  </a:txBody>
                  <a:tcPr marL="51835" marR="51835" marT="0" marB="0" anchor="ctr"/>
                </a:tc>
                <a:tc>
                  <a:txBody>
                    <a:bodyPr/>
                    <a:lstStyle/>
                    <a:p>
                      <a:pPr marL="0" marR="0" algn="ctr" rtl="0">
                        <a:spcBef>
                          <a:spcPts val="0"/>
                        </a:spcBef>
                        <a:spcAft>
                          <a:spcPts val="0"/>
                        </a:spcAft>
                      </a:pPr>
                      <a:r>
                        <a:rPr kumimoji="0" lang="en-US" sz="1400" kern="1200" baseline="0">
                          <a:solidFill>
                            <a:schemeClr val="dk1"/>
                          </a:solidFill>
                          <a:effectLst/>
                          <a:latin typeface="Aptos" panose="020B0004020202020204"/>
                          <a:ea typeface="+mn-ea"/>
                          <a:cs typeface="+mn-cs"/>
                        </a:rPr>
                        <a:t>49</a:t>
                      </a:r>
                      <a:endParaRPr kumimoji="0" lang="en-IN" sz="1400" kern="1200" baseline="0">
                        <a:solidFill>
                          <a:schemeClr val="dk1"/>
                        </a:solidFill>
                        <a:effectLst/>
                        <a:latin typeface="Aptos" panose="020B0004020202020204"/>
                        <a:ea typeface="+mn-ea"/>
                        <a:cs typeface="+mn-cs"/>
                      </a:endParaRPr>
                    </a:p>
                  </a:txBody>
                  <a:tcPr marL="51835" marR="51835" marT="0" marB="0" anchor="ctr"/>
                </a:tc>
                <a:tc>
                  <a:txBody>
                    <a:bodyPr/>
                    <a:lstStyle/>
                    <a:p>
                      <a:pPr marL="0" marR="0" algn="ctr" rtl="0">
                        <a:spcBef>
                          <a:spcPts val="0"/>
                        </a:spcBef>
                        <a:spcAft>
                          <a:spcPts val="0"/>
                        </a:spcAft>
                      </a:pPr>
                      <a:r>
                        <a:rPr kumimoji="0" lang="en-US" sz="1400" b="1" kern="1200" baseline="0">
                          <a:solidFill>
                            <a:schemeClr val="dk1"/>
                          </a:solidFill>
                          <a:effectLst/>
                          <a:latin typeface="Aptos" panose="020B0004020202020204"/>
                          <a:ea typeface="+mn-ea"/>
                          <a:cs typeface="+mn-cs"/>
                        </a:rPr>
                        <a:t>66</a:t>
                      </a:r>
                      <a:endParaRPr kumimoji="0" lang="en-IN" sz="1400" b="1" kern="1200" baseline="0">
                        <a:solidFill>
                          <a:schemeClr val="dk1"/>
                        </a:solidFill>
                        <a:effectLst/>
                        <a:latin typeface="Aptos" panose="020B0004020202020204"/>
                        <a:ea typeface="+mn-ea"/>
                        <a:cs typeface="+mn-cs"/>
                      </a:endParaRPr>
                    </a:p>
                  </a:txBody>
                  <a:tcPr marL="51835" marR="51835" marT="0" marB="0" anchor="ctr"/>
                </a:tc>
                <a:extLst>
                  <a:ext uri="{0D108BD9-81ED-4DB2-BD59-A6C34878D82A}">
                    <a16:rowId xmlns:a16="http://schemas.microsoft.com/office/drawing/2014/main" val="3078205159"/>
                  </a:ext>
                </a:extLst>
              </a:tr>
              <a:tr h="855789">
                <a:tc>
                  <a:txBody>
                    <a:bodyPr/>
                    <a:lstStyle/>
                    <a:p>
                      <a:pPr marL="0" marR="0" algn="ctr" rtl="0" fontAlgn="t">
                        <a:spcBef>
                          <a:spcPts val="0"/>
                        </a:spcBef>
                        <a:spcAft>
                          <a:spcPts val="0"/>
                        </a:spcAft>
                      </a:pPr>
                      <a:r>
                        <a:rPr lang="en-US" sz="1400" b="1" baseline="0">
                          <a:effectLst/>
                          <a:latin typeface="Aptos" panose="020B0004020202020204"/>
                        </a:rPr>
                        <a:t>Websites &amp; Meetings</a:t>
                      </a:r>
                      <a:endParaRPr lang="en-IN" sz="1400" b="1" baseline="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0</a:t>
                      </a:r>
                      <a:endParaRPr lang="en-IN" sz="1400" baseline="0">
                        <a:effectLst/>
                        <a:latin typeface="Aptos" panose="020B0004020202020204"/>
                      </a:endParaRPr>
                    </a:p>
                  </a:txBody>
                  <a:tcPr marL="7199" marR="7199" marT="7199" marB="7199" anchor="ctr"/>
                </a:tc>
                <a:tc>
                  <a:txBody>
                    <a:bodyPr/>
                    <a:lstStyle/>
                    <a:p>
                      <a:pPr marL="0" marR="0" indent="0" algn="ctr" rtl="0" fontAlgn="t">
                        <a:spcBef>
                          <a:spcPts val="0"/>
                        </a:spcBef>
                        <a:spcAft>
                          <a:spcPts val="0"/>
                        </a:spcAft>
                        <a:buNone/>
                      </a:pPr>
                      <a:r>
                        <a:rPr lang="en-US" sz="1400" baseline="0">
                          <a:effectLst/>
                          <a:latin typeface="Aptos" panose="020B0004020202020204"/>
                        </a:rPr>
                        <a:t>0</a:t>
                      </a:r>
                      <a:endParaRPr lang="en-IN" sz="1400" baseline="0">
                        <a:effectLst/>
                        <a:latin typeface="Aptos" panose="020B0004020202020204"/>
                      </a:endParaRPr>
                    </a:p>
                  </a:txBody>
                  <a:tcPr marL="7199" marR="7199" marT="7199" marB="7199" anchor="ctr"/>
                </a:tc>
                <a:tc>
                  <a:txBody>
                    <a:bodyPr/>
                    <a:lstStyle/>
                    <a:p>
                      <a:pPr marL="0" marR="0" algn="ctr" rtl="0" fontAlgn="t">
                        <a:spcBef>
                          <a:spcPts val="0"/>
                        </a:spcBef>
                        <a:spcAft>
                          <a:spcPts val="0"/>
                        </a:spcAft>
                      </a:pPr>
                      <a:r>
                        <a:rPr lang="en-US" sz="1400" baseline="0">
                          <a:effectLst/>
                          <a:latin typeface="Aptos" panose="020B0004020202020204"/>
                        </a:rPr>
                        <a:t>1</a:t>
                      </a:r>
                    </a:p>
                  </a:txBody>
                  <a:tcPr marL="51835" marR="51835" marT="0" marB="0" anchor="ctr"/>
                </a:tc>
                <a:tc>
                  <a:txBody>
                    <a:bodyPr/>
                    <a:lstStyle/>
                    <a:p>
                      <a:pPr marL="0" marR="0" algn="ctr" rtl="0">
                        <a:spcBef>
                          <a:spcPts val="0"/>
                        </a:spcBef>
                        <a:spcAft>
                          <a:spcPts val="0"/>
                        </a:spcAft>
                      </a:pPr>
                      <a:r>
                        <a:rPr kumimoji="0" lang="en-US" sz="1400" kern="1200" baseline="0">
                          <a:solidFill>
                            <a:schemeClr val="dk1"/>
                          </a:solidFill>
                          <a:effectLst/>
                          <a:latin typeface="Aptos" panose="020B0004020202020204"/>
                          <a:ea typeface="+mn-ea"/>
                          <a:cs typeface="+mn-cs"/>
                        </a:rPr>
                        <a:t>15</a:t>
                      </a:r>
                      <a:endParaRPr kumimoji="0" lang="en-IN" sz="1400" kern="1200" baseline="0">
                        <a:solidFill>
                          <a:schemeClr val="dk1"/>
                        </a:solidFill>
                        <a:effectLst/>
                        <a:latin typeface="Aptos" panose="020B0004020202020204"/>
                        <a:ea typeface="+mn-ea"/>
                        <a:cs typeface="+mn-cs"/>
                      </a:endParaRPr>
                    </a:p>
                  </a:txBody>
                  <a:tcPr marL="51835" marR="51835" marT="0" marB="0" anchor="ctr"/>
                </a:tc>
                <a:tc>
                  <a:txBody>
                    <a:bodyPr/>
                    <a:lstStyle/>
                    <a:p>
                      <a:pPr marL="0" marR="0" algn="ctr" rtl="0">
                        <a:spcBef>
                          <a:spcPts val="0"/>
                        </a:spcBef>
                        <a:spcAft>
                          <a:spcPts val="0"/>
                        </a:spcAft>
                      </a:pPr>
                      <a:r>
                        <a:rPr kumimoji="0" lang="en-US" sz="1400" b="1" kern="1200" baseline="0">
                          <a:solidFill>
                            <a:schemeClr val="dk1"/>
                          </a:solidFill>
                          <a:effectLst/>
                          <a:latin typeface="Aptos" panose="020B0004020202020204"/>
                          <a:ea typeface="+mn-ea"/>
                          <a:cs typeface="+mn-cs"/>
                        </a:rPr>
                        <a:t>16</a:t>
                      </a:r>
                      <a:endParaRPr kumimoji="0" lang="en-IN" sz="1400" b="1" kern="1200" baseline="0">
                        <a:solidFill>
                          <a:schemeClr val="dk1"/>
                        </a:solidFill>
                        <a:effectLst/>
                        <a:latin typeface="Aptos" panose="020B0004020202020204"/>
                        <a:ea typeface="+mn-ea"/>
                        <a:cs typeface="+mn-cs"/>
                      </a:endParaRPr>
                    </a:p>
                  </a:txBody>
                  <a:tcPr marL="51835" marR="51835" marT="0" marB="0" anchor="ctr"/>
                </a:tc>
                <a:extLst>
                  <a:ext uri="{0D108BD9-81ED-4DB2-BD59-A6C34878D82A}">
                    <a16:rowId xmlns:a16="http://schemas.microsoft.com/office/drawing/2014/main" val="2007647609"/>
                  </a:ext>
                </a:extLst>
              </a:tr>
            </a:tbl>
          </a:graphicData>
        </a:graphic>
      </p:graphicFrame>
      <p:sp>
        <p:nvSpPr>
          <p:cNvPr id="8" name="Text Placeholder 3">
            <a:extLst>
              <a:ext uri="{FF2B5EF4-FFF2-40B4-BE49-F238E27FC236}">
                <a16:creationId xmlns:a16="http://schemas.microsoft.com/office/drawing/2014/main" id="{EAFE9898-1D2C-456A-BE3B-EAF3CFD628CB}"/>
              </a:ext>
            </a:extLst>
          </p:cNvPr>
          <p:cNvSpPr txBox="1">
            <a:spLocks/>
          </p:cNvSpPr>
          <p:nvPr/>
        </p:nvSpPr>
        <p:spPr>
          <a:xfrm>
            <a:off x="224667" y="3215684"/>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cxnSp>
        <p:nvCxnSpPr>
          <p:cNvPr id="9" name="Straight Connector 8">
            <a:extLst>
              <a:ext uri="{FF2B5EF4-FFF2-40B4-BE49-F238E27FC236}">
                <a16:creationId xmlns:a16="http://schemas.microsoft.com/office/drawing/2014/main" id="{598D96DF-27CF-4A0B-A053-11F2805D890F}"/>
              </a:ext>
            </a:extLst>
          </p:cNvPr>
          <p:cNvCxnSpPr>
            <a:cxnSpLocks/>
          </p:cNvCxnSpPr>
          <p:nvPr/>
        </p:nvCxnSpPr>
        <p:spPr>
          <a:xfrm>
            <a:off x="2413363" y="1027696"/>
            <a:ext cx="0" cy="4802608"/>
          </a:xfrm>
          <a:prstGeom prst="line">
            <a:avLst/>
          </a:prstGeom>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05880569-A6FB-45B6-8F64-112EF3B9255E}"/>
              </a:ext>
            </a:extLst>
          </p:cNvPr>
          <p:cNvSpPr txBox="1"/>
          <p:nvPr/>
        </p:nvSpPr>
        <p:spPr>
          <a:xfrm>
            <a:off x="4548362" y="1660941"/>
            <a:ext cx="4383200" cy="400110"/>
          </a:xfrm>
          <a:prstGeom prst="rect">
            <a:avLst/>
          </a:prstGeom>
          <a:gradFill>
            <a:gsLst>
              <a:gs pos="0">
                <a:srgbClr val="7030A0">
                  <a:shade val="30000"/>
                  <a:satMod val="115000"/>
                </a:srgbClr>
              </a:gs>
              <a:gs pos="50000">
                <a:srgbClr val="7030A0">
                  <a:shade val="67500"/>
                  <a:satMod val="115000"/>
                </a:srgbClr>
              </a:gs>
              <a:gs pos="100000">
                <a:srgbClr val="7030A0">
                  <a:shade val="100000"/>
                  <a:satMod val="115000"/>
                </a:srgbClr>
              </a:gs>
            </a:gsLst>
            <a:lin ang="16200000" scaled="1"/>
          </a:gradFill>
        </p:spPr>
        <p:txBody>
          <a:bodyPr wrap="square" rtlCol="0">
            <a:spAutoFit/>
          </a:bodyPr>
          <a:lstStyle/>
          <a:p>
            <a:pPr algn="ctr"/>
            <a:r>
              <a:rPr lang="en-US" sz="2000" b="1">
                <a:solidFill>
                  <a:schemeClr val="bg1"/>
                </a:solidFill>
              </a:rPr>
              <a:t>DAYS WISE DEMAND BUCKET</a:t>
            </a:r>
            <a:endParaRPr lang="en-IN" sz="2000" b="1">
              <a:solidFill>
                <a:schemeClr val="bg1"/>
              </a:solidFill>
            </a:endParaRPr>
          </a:p>
        </p:txBody>
      </p:sp>
    </p:spTree>
    <p:extLst>
      <p:ext uri="{BB962C8B-B14F-4D97-AF65-F5344CB8AC3E}">
        <p14:creationId xmlns:p14="http://schemas.microsoft.com/office/powerpoint/2010/main" val="3776347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6500DB-A5F6-0EA3-1A00-32B10CEA0D50}"/>
              </a:ext>
            </a:extLst>
          </p:cNvPr>
          <p:cNvSpPr>
            <a:spLocks noGrp="1"/>
          </p:cNvSpPr>
          <p:nvPr>
            <p:ph type="sldNum" sz="quarter" idx="4"/>
          </p:nvPr>
        </p:nvSpPr>
        <p:spPr/>
        <p:txBody>
          <a:bodyPr/>
          <a:lstStyle/>
          <a:p>
            <a:fld id="{9482FD28-1F30-446F-8AB5-85931E8E9E28}" type="slidenum">
              <a:rPr lang="en-US" smtClean="0"/>
              <a:pPr/>
              <a:t>9</a:t>
            </a:fld>
            <a:endParaRPr lang="en-US"/>
          </a:p>
        </p:txBody>
      </p:sp>
      <p:sp>
        <p:nvSpPr>
          <p:cNvPr id="11" name="Text Placeholder 3">
            <a:extLst>
              <a:ext uri="{FF2B5EF4-FFF2-40B4-BE49-F238E27FC236}">
                <a16:creationId xmlns:a16="http://schemas.microsoft.com/office/drawing/2014/main" id="{09C47CF8-FD68-4DB7-AA72-68648C27FAF0}"/>
              </a:ext>
            </a:extLst>
          </p:cNvPr>
          <p:cNvSpPr txBox="1">
            <a:spLocks/>
          </p:cNvSpPr>
          <p:nvPr/>
        </p:nvSpPr>
        <p:spPr>
          <a:xfrm>
            <a:off x="2972722" y="96055"/>
            <a:ext cx="8666827" cy="584776"/>
          </a:xfrm>
          <a:custGeom>
            <a:avLst/>
            <a:gdLst>
              <a:gd name="connsiteX0" fmla="*/ 0 w 8666827"/>
              <a:gd name="connsiteY0" fmla="*/ 0 h 584776"/>
              <a:gd name="connsiteX1" fmla="*/ 751125 w 8666827"/>
              <a:gd name="connsiteY1" fmla="*/ 0 h 584776"/>
              <a:gd name="connsiteX2" fmla="*/ 1155577 w 8666827"/>
              <a:gd name="connsiteY2" fmla="*/ 0 h 584776"/>
              <a:gd name="connsiteX3" fmla="*/ 1820034 w 8666827"/>
              <a:gd name="connsiteY3" fmla="*/ 0 h 584776"/>
              <a:gd name="connsiteX4" fmla="*/ 2224486 w 8666827"/>
              <a:gd name="connsiteY4" fmla="*/ 0 h 584776"/>
              <a:gd name="connsiteX5" fmla="*/ 2802274 w 8666827"/>
              <a:gd name="connsiteY5" fmla="*/ 0 h 584776"/>
              <a:gd name="connsiteX6" fmla="*/ 3466731 w 8666827"/>
              <a:gd name="connsiteY6" fmla="*/ 0 h 584776"/>
              <a:gd name="connsiteX7" fmla="*/ 3784514 w 8666827"/>
              <a:gd name="connsiteY7" fmla="*/ 0 h 584776"/>
              <a:gd name="connsiteX8" fmla="*/ 4102298 w 8666827"/>
              <a:gd name="connsiteY8" fmla="*/ 0 h 584776"/>
              <a:gd name="connsiteX9" fmla="*/ 4853423 w 8666827"/>
              <a:gd name="connsiteY9" fmla="*/ 0 h 584776"/>
              <a:gd name="connsiteX10" fmla="*/ 5431212 w 8666827"/>
              <a:gd name="connsiteY10" fmla="*/ 0 h 584776"/>
              <a:gd name="connsiteX11" fmla="*/ 5748995 w 8666827"/>
              <a:gd name="connsiteY11" fmla="*/ 0 h 584776"/>
              <a:gd name="connsiteX12" fmla="*/ 6326784 w 8666827"/>
              <a:gd name="connsiteY12" fmla="*/ 0 h 584776"/>
              <a:gd name="connsiteX13" fmla="*/ 7077909 w 8666827"/>
              <a:gd name="connsiteY13" fmla="*/ 0 h 584776"/>
              <a:gd name="connsiteX14" fmla="*/ 7569029 w 8666827"/>
              <a:gd name="connsiteY14" fmla="*/ 0 h 584776"/>
              <a:gd name="connsiteX15" fmla="*/ 8060149 w 8666827"/>
              <a:gd name="connsiteY15" fmla="*/ 0 h 584776"/>
              <a:gd name="connsiteX16" fmla="*/ 8666827 w 8666827"/>
              <a:gd name="connsiteY16" fmla="*/ 0 h 584776"/>
              <a:gd name="connsiteX17" fmla="*/ 8666827 w 8666827"/>
              <a:gd name="connsiteY17" fmla="*/ 584776 h 584776"/>
              <a:gd name="connsiteX18" fmla="*/ 8089039 w 8666827"/>
              <a:gd name="connsiteY18" fmla="*/ 584776 h 584776"/>
              <a:gd name="connsiteX19" fmla="*/ 7424582 w 8666827"/>
              <a:gd name="connsiteY19" fmla="*/ 584776 h 584776"/>
              <a:gd name="connsiteX20" fmla="*/ 6760125 w 8666827"/>
              <a:gd name="connsiteY20" fmla="*/ 584776 h 584776"/>
              <a:gd name="connsiteX21" fmla="*/ 6355673 w 8666827"/>
              <a:gd name="connsiteY21" fmla="*/ 584776 h 584776"/>
              <a:gd name="connsiteX22" fmla="*/ 5604548 w 8666827"/>
              <a:gd name="connsiteY22" fmla="*/ 584776 h 584776"/>
              <a:gd name="connsiteX23" fmla="*/ 5026760 w 8666827"/>
              <a:gd name="connsiteY23" fmla="*/ 584776 h 584776"/>
              <a:gd name="connsiteX24" fmla="*/ 4708976 w 8666827"/>
              <a:gd name="connsiteY24" fmla="*/ 584776 h 584776"/>
              <a:gd name="connsiteX25" fmla="*/ 4131188 w 8666827"/>
              <a:gd name="connsiteY25" fmla="*/ 584776 h 584776"/>
              <a:gd name="connsiteX26" fmla="*/ 3640067 w 8666827"/>
              <a:gd name="connsiteY26" fmla="*/ 584776 h 584776"/>
              <a:gd name="connsiteX27" fmla="*/ 3148947 w 8666827"/>
              <a:gd name="connsiteY27" fmla="*/ 584776 h 584776"/>
              <a:gd name="connsiteX28" fmla="*/ 2657827 w 8666827"/>
              <a:gd name="connsiteY28" fmla="*/ 584776 h 584776"/>
              <a:gd name="connsiteX29" fmla="*/ 2166707 w 8666827"/>
              <a:gd name="connsiteY29" fmla="*/ 584776 h 584776"/>
              <a:gd name="connsiteX30" fmla="*/ 1502250 w 8666827"/>
              <a:gd name="connsiteY30" fmla="*/ 584776 h 584776"/>
              <a:gd name="connsiteX31" fmla="*/ 924462 w 8666827"/>
              <a:gd name="connsiteY31" fmla="*/ 584776 h 584776"/>
              <a:gd name="connsiteX32" fmla="*/ 606678 w 8666827"/>
              <a:gd name="connsiteY32" fmla="*/ 584776 h 584776"/>
              <a:gd name="connsiteX33" fmla="*/ 0 w 8666827"/>
              <a:gd name="connsiteY33" fmla="*/ 584776 h 584776"/>
              <a:gd name="connsiteX34" fmla="*/ 0 w 8666827"/>
              <a:gd name="connsiteY34" fmla="*/ 0 h 58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666827" h="584776" fill="none" extrusionOk="0">
                <a:moveTo>
                  <a:pt x="0" y="0"/>
                </a:moveTo>
                <a:cubicBezTo>
                  <a:pt x="275800" y="-70576"/>
                  <a:pt x="566842" y="17737"/>
                  <a:pt x="751125" y="0"/>
                </a:cubicBezTo>
                <a:cubicBezTo>
                  <a:pt x="935409" y="-17737"/>
                  <a:pt x="974633" y="20018"/>
                  <a:pt x="1155577" y="0"/>
                </a:cubicBezTo>
                <a:cubicBezTo>
                  <a:pt x="1336521" y="-20018"/>
                  <a:pt x="1543020" y="30614"/>
                  <a:pt x="1820034" y="0"/>
                </a:cubicBezTo>
                <a:cubicBezTo>
                  <a:pt x="2097048" y="-30614"/>
                  <a:pt x="2067446" y="39593"/>
                  <a:pt x="2224486" y="0"/>
                </a:cubicBezTo>
                <a:cubicBezTo>
                  <a:pt x="2381526" y="-39593"/>
                  <a:pt x="2590854" y="39362"/>
                  <a:pt x="2802274" y="0"/>
                </a:cubicBezTo>
                <a:cubicBezTo>
                  <a:pt x="3013694" y="-39362"/>
                  <a:pt x="3330778" y="44412"/>
                  <a:pt x="3466731" y="0"/>
                </a:cubicBezTo>
                <a:cubicBezTo>
                  <a:pt x="3602684" y="-44412"/>
                  <a:pt x="3645470" y="17640"/>
                  <a:pt x="3784514" y="0"/>
                </a:cubicBezTo>
                <a:cubicBezTo>
                  <a:pt x="3923558" y="-17640"/>
                  <a:pt x="4022529" y="14180"/>
                  <a:pt x="4102298" y="0"/>
                </a:cubicBezTo>
                <a:cubicBezTo>
                  <a:pt x="4182067" y="-14180"/>
                  <a:pt x="4541297" y="85389"/>
                  <a:pt x="4853423" y="0"/>
                </a:cubicBezTo>
                <a:cubicBezTo>
                  <a:pt x="5165550" y="-85389"/>
                  <a:pt x="5184255" y="20686"/>
                  <a:pt x="5431212" y="0"/>
                </a:cubicBezTo>
                <a:cubicBezTo>
                  <a:pt x="5678169" y="-20686"/>
                  <a:pt x="5660105" y="16680"/>
                  <a:pt x="5748995" y="0"/>
                </a:cubicBezTo>
                <a:cubicBezTo>
                  <a:pt x="5837885" y="-16680"/>
                  <a:pt x="6043198" y="41983"/>
                  <a:pt x="6326784" y="0"/>
                </a:cubicBezTo>
                <a:cubicBezTo>
                  <a:pt x="6610370" y="-41983"/>
                  <a:pt x="6725900" y="52297"/>
                  <a:pt x="7077909" y="0"/>
                </a:cubicBezTo>
                <a:cubicBezTo>
                  <a:pt x="7429919" y="-52297"/>
                  <a:pt x="7399041" y="58815"/>
                  <a:pt x="7569029" y="0"/>
                </a:cubicBezTo>
                <a:cubicBezTo>
                  <a:pt x="7739017" y="-58815"/>
                  <a:pt x="7855243" y="23710"/>
                  <a:pt x="8060149" y="0"/>
                </a:cubicBezTo>
                <a:cubicBezTo>
                  <a:pt x="8265055" y="-23710"/>
                  <a:pt x="8529981" y="55503"/>
                  <a:pt x="8666827" y="0"/>
                </a:cubicBezTo>
                <a:cubicBezTo>
                  <a:pt x="8694152" y="262806"/>
                  <a:pt x="8620881" y="316078"/>
                  <a:pt x="8666827" y="584776"/>
                </a:cubicBezTo>
                <a:cubicBezTo>
                  <a:pt x="8535354" y="615257"/>
                  <a:pt x="8301940" y="549691"/>
                  <a:pt x="8089039" y="584776"/>
                </a:cubicBezTo>
                <a:cubicBezTo>
                  <a:pt x="7876138" y="619861"/>
                  <a:pt x="7643710" y="558732"/>
                  <a:pt x="7424582" y="584776"/>
                </a:cubicBezTo>
                <a:cubicBezTo>
                  <a:pt x="7205454" y="610820"/>
                  <a:pt x="6908390" y="521887"/>
                  <a:pt x="6760125" y="584776"/>
                </a:cubicBezTo>
                <a:cubicBezTo>
                  <a:pt x="6611860" y="647665"/>
                  <a:pt x="6542780" y="537405"/>
                  <a:pt x="6355673" y="584776"/>
                </a:cubicBezTo>
                <a:cubicBezTo>
                  <a:pt x="6168566" y="632147"/>
                  <a:pt x="5954869" y="557998"/>
                  <a:pt x="5604548" y="584776"/>
                </a:cubicBezTo>
                <a:cubicBezTo>
                  <a:pt x="5254228" y="611554"/>
                  <a:pt x="5262282" y="552570"/>
                  <a:pt x="5026760" y="584776"/>
                </a:cubicBezTo>
                <a:cubicBezTo>
                  <a:pt x="4791238" y="616982"/>
                  <a:pt x="4841394" y="573784"/>
                  <a:pt x="4708976" y="584776"/>
                </a:cubicBezTo>
                <a:cubicBezTo>
                  <a:pt x="4576558" y="595768"/>
                  <a:pt x="4340604" y="519472"/>
                  <a:pt x="4131188" y="584776"/>
                </a:cubicBezTo>
                <a:cubicBezTo>
                  <a:pt x="3921772" y="650080"/>
                  <a:pt x="3830226" y="571636"/>
                  <a:pt x="3640067" y="584776"/>
                </a:cubicBezTo>
                <a:cubicBezTo>
                  <a:pt x="3449908" y="597916"/>
                  <a:pt x="3347309" y="537710"/>
                  <a:pt x="3148947" y="584776"/>
                </a:cubicBezTo>
                <a:cubicBezTo>
                  <a:pt x="2950585" y="631842"/>
                  <a:pt x="2831688" y="527229"/>
                  <a:pt x="2657827" y="584776"/>
                </a:cubicBezTo>
                <a:cubicBezTo>
                  <a:pt x="2483966" y="642323"/>
                  <a:pt x="2268406" y="556313"/>
                  <a:pt x="2166707" y="584776"/>
                </a:cubicBezTo>
                <a:cubicBezTo>
                  <a:pt x="2065008" y="613239"/>
                  <a:pt x="1704622" y="510047"/>
                  <a:pt x="1502250" y="584776"/>
                </a:cubicBezTo>
                <a:cubicBezTo>
                  <a:pt x="1299878" y="659505"/>
                  <a:pt x="1058452" y="521788"/>
                  <a:pt x="924462" y="584776"/>
                </a:cubicBezTo>
                <a:cubicBezTo>
                  <a:pt x="790472" y="647764"/>
                  <a:pt x="753610" y="580416"/>
                  <a:pt x="606678" y="584776"/>
                </a:cubicBezTo>
                <a:cubicBezTo>
                  <a:pt x="459746" y="589136"/>
                  <a:pt x="300955" y="568639"/>
                  <a:pt x="0" y="584776"/>
                </a:cubicBezTo>
                <a:cubicBezTo>
                  <a:pt x="-18282" y="349643"/>
                  <a:pt x="43948" y="289542"/>
                  <a:pt x="0" y="0"/>
                </a:cubicBezTo>
                <a:close/>
              </a:path>
              <a:path w="8666827" h="584776" stroke="0" extrusionOk="0">
                <a:moveTo>
                  <a:pt x="0" y="0"/>
                </a:moveTo>
                <a:cubicBezTo>
                  <a:pt x="197153" y="-30647"/>
                  <a:pt x="389301" y="32973"/>
                  <a:pt x="491120" y="0"/>
                </a:cubicBezTo>
                <a:cubicBezTo>
                  <a:pt x="592939" y="-32973"/>
                  <a:pt x="695976" y="19349"/>
                  <a:pt x="808904" y="0"/>
                </a:cubicBezTo>
                <a:cubicBezTo>
                  <a:pt x="921832" y="-19349"/>
                  <a:pt x="1400775" y="25646"/>
                  <a:pt x="1560029" y="0"/>
                </a:cubicBezTo>
                <a:cubicBezTo>
                  <a:pt x="1719284" y="-25646"/>
                  <a:pt x="1836862" y="22687"/>
                  <a:pt x="2051149" y="0"/>
                </a:cubicBezTo>
                <a:cubicBezTo>
                  <a:pt x="2265436" y="-22687"/>
                  <a:pt x="2334145" y="54894"/>
                  <a:pt x="2542269" y="0"/>
                </a:cubicBezTo>
                <a:cubicBezTo>
                  <a:pt x="2750393" y="-54894"/>
                  <a:pt x="3084678" y="60526"/>
                  <a:pt x="3293394" y="0"/>
                </a:cubicBezTo>
                <a:cubicBezTo>
                  <a:pt x="3502111" y="-60526"/>
                  <a:pt x="3592531" y="45673"/>
                  <a:pt x="3697846" y="0"/>
                </a:cubicBezTo>
                <a:cubicBezTo>
                  <a:pt x="3803161" y="-45673"/>
                  <a:pt x="4141325" y="52476"/>
                  <a:pt x="4448971" y="0"/>
                </a:cubicBezTo>
                <a:cubicBezTo>
                  <a:pt x="4756618" y="-52476"/>
                  <a:pt x="4843916" y="25123"/>
                  <a:pt x="5200096" y="0"/>
                </a:cubicBezTo>
                <a:cubicBezTo>
                  <a:pt x="5556277" y="-25123"/>
                  <a:pt x="5520811" y="8719"/>
                  <a:pt x="5777885" y="0"/>
                </a:cubicBezTo>
                <a:cubicBezTo>
                  <a:pt x="6034959" y="-8719"/>
                  <a:pt x="6338366" y="16734"/>
                  <a:pt x="6529010" y="0"/>
                </a:cubicBezTo>
                <a:cubicBezTo>
                  <a:pt x="6719654" y="-16734"/>
                  <a:pt x="6783043" y="32352"/>
                  <a:pt x="7020130" y="0"/>
                </a:cubicBezTo>
                <a:cubicBezTo>
                  <a:pt x="7257217" y="-32352"/>
                  <a:pt x="7387935" y="24839"/>
                  <a:pt x="7511250" y="0"/>
                </a:cubicBezTo>
                <a:cubicBezTo>
                  <a:pt x="7634565" y="-24839"/>
                  <a:pt x="7846814" y="43140"/>
                  <a:pt x="8175707" y="0"/>
                </a:cubicBezTo>
                <a:cubicBezTo>
                  <a:pt x="8504600" y="-43140"/>
                  <a:pt x="8453256" y="19342"/>
                  <a:pt x="8666827" y="0"/>
                </a:cubicBezTo>
                <a:cubicBezTo>
                  <a:pt x="8728654" y="155552"/>
                  <a:pt x="8648121" y="302329"/>
                  <a:pt x="8666827" y="584776"/>
                </a:cubicBezTo>
                <a:cubicBezTo>
                  <a:pt x="8346269" y="622954"/>
                  <a:pt x="8257113" y="561294"/>
                  <a:pt x="8002370" y="584776"/>
                </a:cubicBezTo>
                <a:cubicBezTo>
                  <a:pt x="7747627" y="608258"/>
                  <a:pt x="7610338" y="541853"/>
                  <a:pt x="7424582" y="584776"/>
                </a:cubicBezTo>
                <a:cubicBezTo>
                  <a:pt x="7238826" y="627699"/>
                  <a:pt x="7181400" y="577701"/>
                  <a:pt x="7106798" y="584776"/>
                </a:cubicBezTo>
                <a:cubicBezTo>
                  <a:pt x="7032196" y="591851"/>
                  <a:pt x="6803508" y="578823"/>
                  <a:pt x="6702346" y="584776"/>
                </a:cubicBezTo>
                <a:cubicBezTo>
                  <a:pt x="6601184" y="590729"/>
                  <a:pt x="6164156" y="570383"/>
                  <a:pt x="5951221" y="584776"/>
                </a:cubicBezTo>
                <a:cubicBezTo>
                  <a:pt x="5738286" y="599169"/>
                  <a:pt x="5648982" y="557843"/>
                  <a:pt x="5373433" y="584776"/>
                </a:cubicBezTo>
                <a:cubicBezTo>
                  <a:pt x="5097884" y="611709"/>
                  <a:pt x="5054368" y="546676"/>
                  <a:pt x="4968981" y="584776"/>
                </a:cubicBezTo>
                <a:cubicBezTo>
                  <a:pt x="4883594" y="622876"/>
                  <a:pt x="4658243" y="584636"/>
                  <a:pt x="4391192" y="584776"/>
                </a:cubicBezTo>
                <a:cubicBezTo>
                  <a:pt x="4124141" y="584916"/>
                  <a:pt x="4198032" y="583159"/>
                  <a:pt x="4073409" y="584776"/>
                </a:cubicBezTo>
                <a:cubicBezTo>
                  <a:pt x="3948786" y="586393"/>
                  <a:pt x="3825169" y="583041"/>
                  <a:pt x="3755625" y="584776"/>
                </a:cubicBezTo>
                <a:cubicBezTo>
                  <a:pt x="3686081" y="586511"/>
                  <a:pt x="3335102" y="579298"/>
                  <a:pt x="3177837" y="584776"/>
                </a:cubicBezTo>
                <a:cubicBezTo>
                  <a:pt x="3020572" y="590254"/>
                  <a:pt x="2931988" y="561859"/>
                  <a:pt x="2773385" y="584776"/>
                </a:cubicBezTo>
                <a:cubicBezTo>
                  <a:pt x="2614782" y="607693"/>
                  <a:pt x="2368780" y="568781"/>
                  <a:pt x="2108928" y="584776"/>
                </a:cubicBezTo>
                <a:cubicBezTo>
                  <a:pt x="1849076" y="600771"/>
                  <a:pt x="1858856" y="559603"/>
                  <a:pt x="1704476" y="584776"/>
                </a:cubicBezTo>
                <a:cubicBezTo>
                  <a:pt x="1550096" y="609949"/>
                  <a:pt x="1193244" y="570465"/>
                  <a:pt x="1040019" y="584776"/>
                </a:cubicBezTo>
                <a:cubicBezTo>
                  <a:pt x="886794" y="599087"/>
                  <a:pt x="830397" y="574976"/>
                  <a:pt x="722236" y="584776"/>
                </a:cubicBezTo>
                <a:cubicBezTo>
                  <a:pt x="614075" y="594576"/>
                  <a:pt x="213764" y="554127"/>
                  <a:pt x="0" y="584776"/>
                </a:cubicBezTo>
                <a:cubicBezTo>
                  <a:pt x="-13348" y="466494"/>
                  <a:pt x="546" y="129001"/>
                  <a:pt x="0" y="0"/>
                </a:cubicBez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25400">
            <a:solidFill>
              <a:srgbClr val="7030A0">
                <a:alpha val="97000"/>
              </a:srgbClr>
            </a:solidFill>
            <a:extLst>
              <a:ext uri="{C807C97D-BFC1-408E-A445-0C87EB9F89A2}">
                <ask:lineSketchStyleProps xmlns:ask="http://schemas.microsoft.com/office/drawing/2018/sketchyshapes" sd="1219033472">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b="1" i="0" u="none" strike="noStrike" kern="1200" cap="all" spc="500" normalizeH="0" baseline="0" noProof="0">
                <a:ln>
                  <a:noFill/>
                </a:ln>
                <a:solidFill>
                  <a:srgbClr val="FFFFFF"/>
                </a:solidFill>
                <a:effectLst/>
                <a:uLnTx/>
                <a:uFillTx/>
                <a:latin typeface="Arial Rounded MT Bold" panose="020F0704030504030204" pitchFamily="34" charset="0"/>
              </a:rPr>
              <a:t>Stagnation Demand</a:t>
            </a:r>
          </a:p>
        </p:txBody>
      </p:sp>
      <p:sp>
        <p:nvSpPr>
          <p:cNvPr id="6" name="Text Placeholder 3">
            <a:extLst>
              <a:ext uri="{FF2B5EF4-FFF2-40B4-BE49-F238E27FC236}">
                <a16:creationId xmlns:a16="http://schemas.microsoft.com/office/drawing/2014/main" id="{DFE959F8-5454-4EA6-84AE-EFA4A4184928}"/>
              </a:ext>
            </a:extLst>
          </p:cNvPr>
          <p:cNvSpPr txBox="1">
            <a:spLocks/>
          </p:cNvSpPr>
          <p:nvPr/>
        </p:nvSpPr>
        <p:spPr>
          <a:xfrm>
            <a:off x="124083" y="3005979"/>
            <a:ext cx="1917542" cy="426632"/>
          </a:xfrm>
          <a:prstGeom prst="rect">
            <a:avLst/>
          </a:prstGeom>
          <a:solidFill>
            <a:schemeClr val="accent5">
              <a:lumMod val="75000"/>
            </a:schemeClr>
          </a:solidFill>
        </p:spPr>
        <p:txBody>
          <a:bodyPr vert="horz" lIns="91440" tIns="91440" rIns="91440" bIns="45720" rtlCol="0" anchor="ctr">
            <a:noAutofit/>
          </a:bodyPr>
          <a:lstStyle>
            <a:lvl1pPr marL="0" indent="0" algn="ctr" defTabSz="1219170" rtl="0" eaLnBrk="1" latinLnBrk="0" hangingPunct="1">
              <a:lnSpc>
                <a:spcPct val="90000"/>
              </a:lnSpc>
              <a:spcBef>
                <a:spcPts val="1333"/>
              </a:spcBef>
              <a:buFont typeface="Arial" panose="020B0604020202020204" pitchFamily="34" charset="0"/>
              <a:buNone/>
              <a:defRPr sz="2800" b="1" kern="1200" cap="all" spc="500" baseline="0">
                <a:solidFill>
                  <a:schemeClr val="bg1"/>
                </a:solidFill>
                <a:latin typeface="+mn-lt"/>
                <a:ea typeface="+mn-ea"/>
                <a:cs typeface="+mn-cs"/>
              </a:defRPr>
            </a:lvl1pPr>
            <a:lvl2pPr marL="609585" indent="0" algn="l" defTabSz="1219170" rtl="0" eaLnBrk="1" latinLnBrk="0" hangingPunct="1">
              <a:lnSpc>
                <a:spcPct val="90000"/>
              </a:lnSpc>
              <a:spcBef>
                <a:spcPts val="667"/>
              </a:spcBef>
              <a:buFont typeface="Arial" panose="020B0604020202020204" pitchFamily="34" charset="0"/>
              <a:buNone/>
              <a:defRPr sz="3200" kern="1200" cap="all" baseline="0">
                <a:solidFill>
                  <a:schemeClr val="tx1"/>
                </a:solidFill>
                <a:latin typeface="+mj-lt"/>
                <a:ea typeface="+mn-ea"/>
                <a:cs typeface="+mn-cs"/>
              </a:defRPr>
            </a:lvl2pPr>
            <a:lvl3pPr marL="1219170" indent="0" algn="l" defTabSz="1219170" rtl="0" eaLnBrk="1" latinLnBrk="0" hangingPunct="1">
              <a:lnSpc>
                <a:spcPct val="90000"/>
              </a:lnSpc>
              <a:spcBef>
                <a:spcPts val="667"/>
              </a:spcBef>
              <a:buFont typeface="Arial" panose="020B0604020202020204" pitchFamily="34" charset="0"/>
              <a:buNone/>
              <a:defRPr sz="2667" kern="1200" cap="all" baseline="0">
                <a:solidFill>
                  <a:schemeClr val="tx1"/>
                </a:solidFill>
                <a:latin typeface="+mj-lt"/>
                <a:ea typeface="+mn-ea"/>
                <a:cs typeface="+mn-cs"/>
              </a:defRPr>
            </a:lvl3pPr>
            <a:lvl4pPr marL="1828755"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cap="all" baseline="0">
                <a:solidFill>
                  <a:schemeClr val="tx1"/>
                </a:solidFill>
                <a:latin typeface="+mj-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2400" b="1" i="0" u="none" strike="noStrike" kern="1200" cap="all" spc="500" normalizeH="0" baseline="0" noProof="0">
                <a:ln>
                  <a:noFill/>
                </a:ln>
                <a:solidFill>
                  <a:srgbClr val="FFFFFF"/>
                </a:solidFill>
                <a:effectLst/>
                <a:uLnTx/>
                <a:uFillTx/>
                <a:latin typeface="Imprint MT Shadow"/>
                <a:ea typeface="+mn-ea"/>
                <a:cs typeface="+mn-cs"/>
              </a:rPr>
              <a:t>SP-A&amp;W</a:t>
            </a:r>
          </a:p>
        </p:txBody>
      </p:sp>
      <p:cxnSp>
        <p:nvCxnSpPr>
          <p:cNvPr id="7" name="Straight Connector 6">
            <a:extLst>
              <a:ext uri="{FF2B5EF4-FFF2-40B4-BE49-F238E27FC236}">
                <a16:creationId xmlns:a16="http://schemas.microsoft.com/office/drawing/2014/main" id="{CC63AC4C-3684-44CA-BBC5-D284D32508C1}"/>
              </a:ext>
            </a:extLst>
          </p:cNvPr>
          <p:cNvCxnSpPr>
            <a:cxnSpLocks/>
          </p:cNvCxnSpPr>
          <p:nvPr/>
        </p:nvCxnSpPr>
        <p:spPr>
          <a:xfrm>
            <a:off x="2171700" y="952500"/>
            <a:ext cx="0" cy="4802608"/>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8" name="Table 7">
            <a:extLst>
              <a:ext uri="{FF2B5EF4-FFF2-40B4-BE49-F238E27FC236}">
                <a16:creationId xmlns:a16="http://schemas.microsoft.com/office/drawing/2014/main" id="{DBFD8015-8217-42D2-B4A6-8A062CD3E8DC}"/>
              </a:ext>
            </a:extLst>
          </p:cNvPr>
          <p:cNvGraphicFramePr>
            <a:graphicFrameLocks noGrp="1"/>
          </p:cNvGraphicFramePr>
          <p:nvPr>
            <p:extLst>
              <p:ext uri="{D42A27DB-BD31-4B8C-83A1-F6EECF244321}">
                <p14:modId xmlns:p14="http://schemas.microsoft.com/office/powerpoint/2010/main" val="2261818296"/>
              </p:ext>
            </p:extLst>
          </p:nvPr>
        </p:nvGraphicFramePr>
        <p:xfrm>
          <a:off x="3208742" y="1231641"/>
          <a:ext cx="3164626" cy="3222515"/>
        </p:xfrm>
        <a:graphic>
          <a:graphicData uri="http://schemas.openxmlformats.org/drawingml/2006/table">
            <a:tbl>
              <a:tblPr firstRow="1" bandRow="1">
                <a:tableStyleId>{5C22544A-7EE6-4342-B048-85BDC9FD1C3A}</a:tableStyleId>
              </a:tblPr>
              <a:tblGrid>
                <a:gridCol w="1843545">
                  <a:extLst>
                    <a:ext uri="{9D8B030D-6E8A-4147-A177-3AD203B41FA5}">
                      <a16:colId xmlns:a16="http://schemas.microsoft.com/office/drawing/2014/main" val="3019946375"/>
                    </a:ext>
                  </a:extLst>
                </a:gridCol>
                <a:gridCol w="1321081">
                  <a:extLst>
                    <a:ext uri="{9D8B030D-6E8A-4147-A177-3AD203B41FA5}">
                      <a16:colId xmlns:a16="http://schemas.microsoft.com/office/drawing/2014/main" val="3019364144"/>
                    </a:ext>
                  </a:extLst>
                </a:gridCol>
              </a:tblGrid>
              <a:tr h="593163">
                <a:tc>
                  <a:txBody>
                    <a:bodyPr/>
                    <a:lstStyle/>
                    <a:p>
                      <a:pPr algn="ctr" fontAlgn="b"/>
                      <a:r>
                        <a:rPr kumimoji="0" lang="en-US" sz="1600" b="1" kern="1200">
                          <a:solidFill>
                            <a:srgbClr val="000000"/>
                          </a:solidFill>
                          <a:effectLst/>
                          <a:latin typeface="Aptos" panose="020B0004020202020204"/>
                          <a:ea typeface="+mn-ea"/>
                          <a:cs typeface="+mn-cs"/>
                        </a:rPr>
                        <a:t>Days Wise Pendency</a:t>
                      </a:r>
                    </a:p>
                  </a:txBody>
                  <a:tcPr marL="7199" marR="7199" marT="7199" marB="7199" anchor="ctr"/>
                </a:tc>
                <a:tc>
                  <a:txBody>
                    <a:bodyPr/>
                    <a:lstStyle/>
                    <a:p>
                      <a:pPr algn="ctr" fontAlgn="b"/>
                      <a:r>
                        <a:rPr kumimoji="0" lang="en-US" sz="1600" b="1" kern="1200">
                          <a:solidFill>
                            <a:srgbClr val="000000"/>
                          </a:solidFill>
                          <a:effectLst/>
                          <a:latin typeface="Aptos" panose="020B0004020202020204"/>
                          <a:ea typeface="+mn-ea"/>
                          <a:cs typeface="+mn-cs"/>
                        </a:rPr>
                        <a:t>Count</a:t>
                      </a:r>
                    </a:p>
                  </a:txBody>
                  <a:tcPr marL="7199" marR="7199" marT="7199" marB="7199" anchor="ctr"/>
                </a:tc>
                <a:extLst>
                  <a:ext uri="{0D108BD9-81ED-4DB2-BD59-A6C34878D82A}">
                    <a16:rowId xmlns:a16="http://schemas.microsoft.com/office/drawing/2014/main" val="3975246814"/>
                  </a:ext>
                </a:extLst>
              </a:tr>
              <a:tr h="657338">
                <a:tc>
                  <a:txBody>
                    <a:bodyPr/>
                    <a:lstStyle/>
                    <a:p>
                      <a:pPr algn="ctr" fontAlgn="b"/>
                      <a:r>
                        <a:rPr kumimoji="0" lang="en-US" sz="1400" b="1" kern="1200">
                          <a:solidFill>
                            <a:srgbClr val="000000"/>
                          </a:solidFill>
                          <a:effectLst/>
                          <a:latin typeface="Aptos" panose="020B0004020202020204"/>
                          <a:ea typeface="+mn-ea"/>
                          <a:cs typeface="+mn-cs"/>
                        </a:rPr>
                        <a:t>&gt;90 days</a:t>
                      </a: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1</a:t>
                      </a:r>
                    </a:p>
                  </a:txBody>
                  <a:tcPr marL="7199" marR="7199" marT="7199" marB="7199" anchor="ctr"/>
                </a:tc>
                <a:extLst>
                  <a:ext uri="{0D108BD9-81ED-4DB2-BD59-A6C34878D82A}">
                    <a16:rowId xmlns:a16="http://schemas.microsoft.com/office/drawing/2014/main" val="2323812609"/>
                  </a:ext>
                </a:extLst>
              </a:tr>
              <a:tr h="657338">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31-60 days</a:t>
                      </a: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17</a:t>
                      </a:r>
                    </a:p>
                  </a:txBody>
                  <a:tcPr marL="7199" marR="7199" marT="7199" marB="7199" anchor="ctr"/>
                </a:tc>
                <a:extLst>
                  <a:ext uri="{0D108BD9-81ED-4DB2-BD59-A6C34878D82A}">
                    <a16:rowId xmlns:a16="http://schemas.microsoft.com/office/drawing/2014/main" val="2007647609"/>
                  </a:ext>
                </a:extLst>
              </a:tr>
              <a:tr h="657338">
                <a:tc>
                  <a:txBody>
                    <a:bodyPr/>
                    <a:lstStyle/>
                    <a:p>
                      <a:pPr algn="ctr" fontAlgn="b"/>
                      <a:r>
                        <a:rPr lang="en-US" sz="1400" b="1" i="0" u="none" strike="noStrike">
                          <a:solidFill>
                            <a:srgbClr val="000000"/>
                          </a:solidFill>
                          <a:effectLst/>
                          <a:latin typeface="Arial" panose="020B0604020202020204" pitchFamily="34" charset="0"/>
                          <a:cs typeface="Arial" panose="020B0604020202020204" pitchFamily="34" charset="0"/>
                        </a:rPr>
                        <a:t>0-30 days</a:t>
                      </a: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67</a:t>
                      </a:r>
                      <a:endParaRPr lang="en-IN" sz="1400">
                        <a:effectLst/>
                        <a:latin typeface="Aptos" panose="020B0004020202020204"/>
                      </a:endParaRPr>
                    </a:p>
                  </a:txBody>
                  <a:tcPr marL="7199" marR="7199" marT="7199" marB="7199" anchor="ctr"/>
                </a:tc>
                <a:extLst>
                  <a:ext uri="{0D108BD9-81ED-4DB2-BD59-A6C34878D82A}">
                    <a16:rowId xmlns:a16="http://schemas.microsoft.com/office/drawing/2014/main" val="2552256934"/>
                  </a:ext>
                </a:extLst>
              </a:tr>
              <a:tr h="657338">
                <a:tc>
                  <a:txBody>
                    <a:bodyPr/>
                    <a:lstStyle/>
                    <a:p>
                      <a:pPr algn="ctr" fontAlgn="b"/>
                      <a:r>
                        <a:rPr lang="en-US" sz="1400" b="1" i="0" u="none" strike="noStrike">
                          <a:solidFill>
                            <a:srgbClr val="000000"/>
                          </a:solidFill>
                          <a:effectLst/>
                          <a:latin typeface="Arial"/>
                          <a:cs typeface="Arial"/>
                        </a:rPr>
                        <a:t>Total</a:t>
                      </a:r>
                    </a:p>
                  </a:txBody>
                  <a:tcPr marL="7199" marR="7199" marT="7199" marB="7199" anchor="ctr"/>
                </a:tc>
                <a:tc>
                  <a:txBody>
                    <a:bodyPr/>
                    <a:lstStyle/>
                    <a:p>
                      <a:pPr marL="0" marR="0" algn="ctr" rtl="0" fontAlgn="t">
                        <a:spcBef>
                          <a:spcPts val="0"/>
                        </a:spcBef>
                        <a:spcAft>
                          <a:spcPts val="0"/>
                        </a:spcAft>
                      </a:pPr>
                      <a:r>
                        <a:rPr lang="en-US" sz="1400">
                          <a:effectLst/>
                          <a:latin typeface="Aptos" panose="020B0004020202020204"/>
                        </a:rPr>
                        <a:t>85</a:t>
                      </a:r>
                    </a:p>
                  </a:txBody>
                  <a:tcPr marL="7199" marR="7199" marT="7199" marB="7199" anchor="ctr"/>
                </a:tc>
                <a:extLst>
                  <a:ext uri="{0D108BD9-81ED-4DB2-BD59-A6C34878D82A}">
                    <a16:rowId xmlns:a16="http://schemas.microsoft.com/office/drawing/2014/main" val="4044825263"/>
                  </a:ext>
                </a:extLst>
              </a:tr>
            </a:tbl>
          </a:graphicData>
        </a:graphic>
      </p:graphicFrame>
      <p:pic>
        <p:nvPicPr>
          <p:cNvPr id="9" name="Picture 8">
            <a:hlinkClick r:id="rId2"/>
            <a:extLst>
              <a:ext uri="{FF2B5EF4-FFF2-40B4-BE49-F238E27FC236}">
                <a16:creationId xmlns:a16="http://schemas.microsoft.com/office/drawing/2014/main" id="{89D10ABC-62E3-4944-96C6-BA208FB7C79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336" t="11536" r="50287" b="19754"/>
          <a:stretch/>
        </p:blipFill>
        <p:spPr>
          <a:xfrm>
            <a:off x="9215639" y="2824537"/>
            <a:ext cx="501428" cy="657217"/>
          </a:xfrm>
          <a:prstGeom prst="rect">
            <a:avLst/>
          </a:prstGeom>
        </p:spPr>
      </p:pic>
      <p:sp>
        <p:nvSpPr>
          <p:cNvPr id="3" name="Rectangle 2">
            <a:extLst>
              <a:ext uri="{FF2B5EF4-FFF2-40B4-BE49-F238E27FC236}">
                <a16:creationId xmlns:a16="http://schemas.microsoft.com/office/drawing/2014/main" id="{092AA75A-8E1C-4D68-AE20-B87B72C96399}"/>
              </a:ext>
            </a:extLst>
          </p:cNvPr>
          <p:cNvSpPr/>
          <p:nvPr/>
        </p:nvSpPr>
        <p:spPr>
          <a:xfrm>
            <a:off x="391430" y="203777"/>
            <a:ext cx="1850186" cy="646331"/>
          </a:xfrm>
          <a:prstGeom prst="rect">
            <a:avLst/>
          </a:prstGeom>
        </p:spPr>
        <p:txBody>
          <a:bodyPr wrap="none">
            <a:spAutoFit/>
          </a:bodyPr>
          <a:lstStyle/>
          <a:p>
            <a:pPr lvl="0" algn="ctr" defTabSz="421361">
              <a:defRPr/>
            </a:pPr>
            <a:r>
              <a:rPr lang="en-IN" b="1">
                <a:solidFill>
                  <a:schemeClr val="accent1">
                    <a:lumMod val="50000"/>
                  </a:schemeClr>
                </a:solidFill>
                <a:ea typeface="Tahoma"/>
                <a:cs typeface="Arial"/>
              </a:rPr>
              <a:t>Major &amp; Support </a:t>
            </a:r>
          </a:p>
          <a:p>
            <a:pPr lvl="0" algn="ctr" defTabSz="421361">
              <a:defRPr/>
            </a:pPr>
            <a:r>
              <a:rPr lang="en-IN" b="1">
                <a:solidFill>
                  <a:schemeClr val="accent1">
                    <a:lumMod val="50000"/>
                  </a:schemeClr>
                </a:solidFill>
                <a:ea typeface="Tahoma"/>
                <a:cs typeface="Arial"/>
              </a:rPr>
              <a:t>Projects</a:t>
            </a:r>
            <a:endParaRPr lang="en-US">
              <a:solidFill>
                <a:schemeClr val="accent1">
                  <a:lumMod val="50000"/>
                </a:schemeClr>
              </a:solidFill>
              <a:ea typeface="Tahoma" panose="020B0604030504040204" pitchFamily="34" charset="0"/>
              <a:cs typeface="Arial"/>
            </a:endParaRPr>
          </a:p>
        </p:txBody>
      </p:sp>
      <p:sp>
        <p:nvSpPr>
          <p:cNvPr id="10" name="TextBox 9">
            <a:hlinkClick r:id="rId5"/>
            <a:extLst>
              <a:ext uri="{FF2B5EF4-FFF2-40B4-BE49-F238E27FC236}">
                <a16:creationId xmlns:a16="http://schemas.microsoft.com/office/drawing/2014/main" id="{ADEB90A4-39CA-4A13-863F-D63EDB887075}"/>
              </a:ext>
            </a:extLst>
          </p:cNvPr>
          <p:cNvSpPr txBox="1"/>
          <p:nvPr/>
        </p:nvSpPr>
        <p:spPr>
          <a:xfrm>
            <a:off x="8720051" y="3693272"/>
            <a:ext cx="2286000" cy="338554"/>
          </a:xfrm>
          <a:prstGeom prst="rect">
            <a:avLst/>
          </a:prstGeom>
          <a:noFill/>
        </p:spPr>
        <p:txBody>
          <a:bodyPr wrap="square" rtlCol="0">
            <a:spAutoFit/>
          </a:bodyPr>
          <a:lstStyle/>
          <a:p>
            <a:r>
              <a:rPr lang="en-US" sz="1600" u="sng">
                <a:solidFill>
                  <a:schemeClr val="accent1"/>
                </a:solidFill>
                <a:latin typeface="Aptos "/>
              </a:rPr>
              <a:t>Stagnation </a:t>
            </a:r>
            <a:r>
              <a:rPr lang="en-US" sz="1600" u="sng">
                <a:solidFill>
                  <a:schemeClr val="accent1"/>
                </a:solidFill>
                <a:latin typeface="Aptos "/>
                <a:hlinkClick r:id="rId2"/>
              </a:rPr>
              <a:t>Period</a:t>
            </a:r>
            <a:endParaRPr lang="en-IN" sz="1600" u="sng">
              <a:solidFill>
                <a:schemeClr val="accent1"/>
              </a:solidFill>
              <a:latin typeface="Aptos "/>
            </a:endParaRPr>
          </a:p>
        </p:txBody>
      </p:sp>
    </p:spTree>
    <p:extLst>
      <p:ext uri="{BB962C8B-B14F-4D97-AF65-F5344CB8AC3E}">
        <p14:creationId xmlns:p14="http://schemas.microsoft.com/office/powerpoint/2010/main" val="2153859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TotalTime>
  <Words>1761</Words>
  <Application>Microsoft Office PowerPoint</Application>
  <PresentationFormat>Widescreen</PresentationFormat>
  <Paragraphs>369</Paragraphs>
  <Slides>21</Slides>
  <Notes>0</Notes>
  <HiddenSlides>0</HiddenSlides>
  <MMClips>0</MMClips>
  <ScaleCrop>false</ScaleCrop>
  <HeadingPairs>
    <vt:vector size="6" baseType="variant">
      <vt:variant>
        <vt:lpstr>Fonts Used</vt:lpstr>
      </vt:variant>
      <vt:variant>
        <vt:i4>30</vt:i4>
      </vt:variant>
      <vt:variant>
        <vt:lpstr>Theme</vt:lpstr>
      </vt:variant>
      <vt:variant>
        <vt:i4>1</vt:i4>
      </vt:variant>
      <vt:variant>
        <vt:lpstr>Slide Titles</vt:lpstr>
      </vt:variant>
      <vt:variant>
        <vt:i4>21</vt:i4>
      </vt:variant>
    </vt:vector>
  </HeadingPairs>
  <TitlesOfParts>
    <vt:vector size="52" baseType="lpstr">
      <vt:lpstr>Aptos</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vt:lpstr>
      <vt:lpstr>Aptos Narrow</vt:lpstr>
      <vt:lpstr>Arial</vt:lpstr>
      <vt:lpstr>Arial Rounded MT Bold</vt:lpstr>
      <vt:lpstr>Avenir Next LT Pro </vt:lpstr>
      <vt:lpstr>Avenir Next LT Pro Demi</vt:lpstr>
      <vt:lpstr>Calibri</vt:lpstr>
      <vt:lpstr>Imprint MT Shadow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(Calibri Body Min. Font size 40)</dc:title>
  <dc:creator>jadhav</dc:creator>
  <cp:lastModifiedBy>Suhas Kumar R</cp:lastModifiedBy>
  <cp:revision>4</cp:revision>
  <cp:lastPrinted>2025-11-18T11:42:04Z</cp:lastPrinted>
  <dcterms:created xsi:type="dcterms:W3CDTF">2024-09-10T11:22:45Z</dcterms:created>
  <dcterms:modified xsi:type="dcterms:W3CDTF">2025-12-24T06:20:01Z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3ada4e-448b-4689-9b53-cdfe99a249d2_Enabled">
    <vt:lpwstr>true</vt:lpwstr>
  </property>
  <property fmtid="{D5CDD505-2E9C-101B-9397-08002B2CF9AE}" pid="3" name="MSIP_Label_183ada4e-448b-4689-9b53-cdfe99a249d2_SetDate">
    <vt:lpwstr>2024-10-11T08:12:38Z</vt:lpwstr>
  </property>
  <property fmtid="{D5CDD505-2E9C-101B-9397-08002B2CF9AE}" pid="4" name="MSIP_Label_183ada4e-448b-4689-9b53-cdfe99a249d2_Method">
    <vt:lpwstr>Privileged</vt:lpwstr>
  </property>
  <property fmtid="{D5CDD505-2E9C-101B-9397-08002B2CF9AE}" pid="5" name="MSIP_Label_183ada4e-448b-4689-9b53-cdfe99a249d2_Name">
    <vt:lpwstr>Public</vt:lpwstr>
  </property>
  <property fmtid="{D5CDD505-2E9C-101B-9397-08002B2CF9AE}" pid="6" name="MSIP_Label_183ada4e-448b-4689-9b53-cdfe99a249d2_SiteId">
    <vt:lpwstr>fbdb2235-7f50-4509-b407-c58325ec27a8</vt:lpwstr>
  </property>
  <property fmtid="{D5CDD505-2E9C-101B-9397-08002B2CF9AE}" pid="7" name="MSIP_Label_183ada4e-448b-4689-9b53-cdfe99a249d2_ActionId">
    <vt:lpwstr>0b8fd373-4e9e-4963-903b-d473d03e458d</vt:lpwstr>
  </property>
  <property fmtid="{D5CDD505-2E9C-101B-9397-08002B2CF9AE}" pid="8" name="MSIP_Label_183ada4e-448b-4689-9b53-cdfe99a249d2_ContentBits">
    <vt:lpwstr>0</vt:lpwstr>
  </property>
</Properties>
</file>